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Lst>
  <p:notesMasterIdLst>
    <p:notesMasterId r:id="rId28"/>
  </p:notesMasterIdLst>
  <p:handoutMasterIdLst>
    <p:handoutMasterId r:id="rId29"/>
  </p:handoutMasterIdLst>
  <p:sldIdLst>
    <p:sldId id="879" r:id="rId2"/>
    <p:sldId id="1156" r:id="rId3"/>
    <p:sldId id="1125" r:id="rId4"/>
    <p:sldId id="1222" r:id="rId5"/>
    <p:sldId id="1126" r:id="rId6"/>
    <p:sldId id="1129" r:id="rId7"/>
    <p:sldId id="1127" r:id="rId8"/>
    <p:sldId id="1128" r:id="rId9"/>
    <p:sldId id="1195" r:id="rId10"/>
    <p:sldId id="1226" r:id="rId11"/>
    <p:sldId id="1227" r:id="rId12"/>
    <p:sldId id="1228" r:id="rId13"/>
    <p:sldId id="1229" r:id="rId14"/>
    <p:sldId id="1230" r:id="rId15"/>
    <p:sldId id="1231" r:id="rId16"/>
    <p:sldId id="1225" r:id="rId17"/>
    <p:sldId id="1224" r:id="rId18"/>
    <p:sldId id="1221" r:id="rId19"/>
    <p:sldId id="1220" r:id="rId20"/>
    <p:sldId id="1192" r:id="rId21"/>
    <p:sldId id="1193" r:id="rId22"/>
    <p:sldId id="1197" r:id="rId23"/>
    <p:sldId id="1219" r:id="rId24"/>
    <p:sldId id="1223" r:id="rId25"/>
    <p:sldId id="1154" r:id="rId26"/>
    <p:sldId id="1113" r:id="rId27"/>
  </p:sldIdLst>
  <p:sldSz cx="12192000" cy="6858000"/>
  <p:notesSz cx="7010400" cy="9296400"/>
  <p:custDataLst>
    <p:tags r:id="rId30"/>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C0000"/>
    <a:srgbClr val="273EA1"/>
    <a:srgbClr val="2D6BB5"/>
    <a:srgbClr val="24639C"/>
    <a:srgbClr val="2F6EB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52CA87E-3F32-41D5-885A-A7CBDA19E12C}" v="129" dt="2020-03-17T06:21:26.64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8474" autoAdjust="0"/>
    <p:restoredTop sz="70940" autoAdjust="0"/>
  </p:normalViewPr>
  <p:slideViewPr>
    <p:cSldViewPr snapToGrid="0">
      <p:cViewPr varScale="1">
        <p:scale>
          <a:sx n="103" d="100"/>
          <a:sy n="103" d="100"/>
        </p:scale>
        <p:origin x="138" y="348"/>
      </p:cViewPr>
      <p:guideLst>
        <p:guide orient="horz" pos="2160"/>
        <p:guide pos="3840"/>
      </p:guideLst>
    </p:cSldViewPr>
  </p:slideViewPr>
  <p:notesTextViewPr>
    <p:cViewPr>
      <p:scale>
        <a:sx n="3" d="2"/>
        <a:sy n="3" d="2"/>
      </p:scale>
      <p:origin x="0" y="0"/>
    </p:cViewPr>
  </p:notesTextViewPr>
  <p:sorterViewPr>
    <p:cViewPr>
      <p:scale>
        <a:sx n="80" d="100"/>
        <a:sy n="80" d="100"/>
      </p:scale>
      <p:origin x="0" y="0"/>
    </p:cViewPr>
  </p:sorterViewPr>
  <p:notesViewPr>
    <p:cSldViewPr>
      <p:cViewPr>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ags" Target="tags/tag1.xml"/><Relationship Id="rId35" Type="http://schemas.microsoft.com/office/2015/10/relationships/revisionInfo" Target="revisionInfo.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90BB1147-5CD9-4578-B419-4A0E71410196}" type="datetimeFigureOut">
              <a:rPr lang="en-US" smtClean="0"/>
              <a:t>6/19/2021</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AF4F4887-B9E8-4842-A127-4FEE48AB02F3}" type="slidenum">
              <a:rPr lang="en-US" smtClean="0"/>
              <a:t>‹#›</a:t>
            </a:fld>
            <a:endParaRPr lang="en-US"/>
          </a:p>
        </p:txBody>
      </p:sp>
    </p:spTree>
    <p:extLst>
      <p:ext uri="{BB962C8B-B14F-4D97-AF65-F5344CB8AC3E}">
        <p14:creationId xmlns:p14="http://schemas.microsoft.com/office/powerpoint/2010/main" val="24388222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F0BCF7B6-F9DE-413A-9269-FC2B75939CAC}" type="datetimeFigureOut">
              <a:rPr lang="en-US" smtClean="0"/>
              <a:t>6/19/2021</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FA5E816E-C158-408D-A518-F90BAD7C7431}" type="slidenum">
              <a:rPr lang="en-US" smtClean="0"/>
              <a:t>‹#›</a:t>
            </a:fld>
            <a:endParaRPr lang="en-US"/>
          </a:p>
        </p:txBody>
      </p:sp>
    </p:spTree>
    <p:extLst>
      <p:ext uri="{BB962C8B-B14F-4D97-AF65-F5344CB8AC3E}">
        <p14:creationId xmlns:p14="http://schemas.microsoft.com/office/powerpoint/2010/main" val="36417160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3" Type="http://schemas.openxmlformats.org/officeDocument/2006/relationships/hyperlink" Target="https://www.federalregister.gov/public-inspection/2020-27498/grandfathered-group-health-plans-and-grandfathered-group-health-insurance-coverage" TargetMode="External"/><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ct val="0"/>
              </a:spcBef>
              <a:spcAft>
                <a:spcPct val="0"/>
              </a:spcAft>
              <a:buClrTx/>
              <a:buSzTx/>
              <a:buFontTx/>
              <a:buNone/>
              <a:defRPr/>
            </a:pPr>
            <a:fld id="{FA5E816E-C158-408D-A518-F90BAD7C7431}" type="slidenum">
              <a:rPr kumimoji="0" lang="en-US" sz="1200" b="0" i="0" u="none" strike="noStrike" kern="1200" cap="none" spc="0" normalizeH="0" baseline="0" noProof="0" smtClean="0">
                <a:ln>
                  <a:noFill/>
                </a:ln>
                <a:solidFill>
                  <a:prstClr val="black"/>
                </a:solidFill>
                <a:effectLst/>
                <a:uLnTx/>
                <a:uFillTx/>
                <a:latin typeface="Calibri"/>
                <a:cs typeface="Arial"/>
              </a:rPr>
              <a:pPr marL="0" marR="0" lvl="0" indent="0" algn="r" defTabSz="457200" rtl="0" eaLnBrk="1" fontAlgn="auto" latinLnBrk="0" hangingPunct="1">
                <a:lnSpc>
                  <a:spcPct val="100000"/>
                </a:lnSpc>
                <a:spcBef>
                  <a:spcPct val="0"/>
                </a:spcBef>
                <a:spcAft>
                  <a:spcPct val="0"/>
                </a:spcAft>
                <a:buClrTx/>
                <a:buSzTx/>
                <a:buFontTx/>
                <a:buNone/>
                <a:defRPr/>
              </a:pPr>
              <a:t>2</a:t>
            </a:fld>
            <a:endParaRPr kumimoji="0" lang="en-US" sz="1200" b="0" i="0" u="none" strike="noStrike" kern="1200" cap="none" spc="0" normalizeH="0" baseline="0" noProof="0">
              <a:ln>
                <a:noFill/>
              </a:ln>
              <a:solidFill>
                <a:prstClr val="black"/>
              </a:solidFill>
              <a:effectLst/>
              <a:uLnTx/>
              <a:uFillTx/>
              <a:latin typeface="Calibri"/>
              <a:cs typeface="Arial"/>
            </a:endParaRPr>
          </a:p>
        </p:txBody>
      </p:sp>
    </p:spTree>
    <p:extLst>
      <p:ext uri="{BB962C8B-B14F-4D97-AF65-F5344CB8AC3E}">
        <p14:creationId xmlns:p14="http://schemas.microsoft.com/office/powerpoint/2010/main" val="34113567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ct val="0"/>
              </a:spcBef>
              <a:spcAft>
                <a:spcPct val="0"/>
              </a:spcAft>
              <a:buClrTx/>
              <a:buSzTx/>
              <a:buFontTx/>
              <a:buNone/>
              <a:defRPr/>
            </a:pPr>
            <a:fld id="{FA5E816E-C158-408D-A518-F90BAD7C7431}" type="slidenum">
              <a:rPr kumimoji="0" lang="en-US" sz="1200" b="0" i="0" u="none" strike="noStrike" kern="1200" cap="none" spc="0" normalizeH="0" baseline="0" noProof="0" smtClean="0">
                <a:ln>
                  <a:noFill/>
                </a:ln>
                <a:solidFill>
                  <a:prstClr val="black"/>
                </a:solidFill>
                <a:effectLst/>
                <a:uLnTx/>
                <a:uFillTx/>
                <a:latin typeface="Calibri"/>
                <a:cs typeface="Arial"/>
              </a:rPr>
              <a:pPr marL="0" marR="0" lvl="0" indent="0" algn="r" defTabSz="457200" rtl="0" eaLnBrk="1" fontAlgn="auto" latinLnBrk="0" hangingPunct="1">
                <a:lnSpc>
                  <a:spcPct val="100000"/>
                </a:lnSpc>
                <a:spcBef>
                  <a:spcPct val="0"/>
                </a:spcBef>
                <a:spcAft>
                  <a:spcPct val="0"/>
                </a:spcAft>
                <a:buClrTx/>
                <a:buSzTx/>
                <a:buFontTx/>
                <a:buNone/>
                <a:defRPr/>
              </a:pPr>
              <a:t>11</a:t>
            </a:fld>
            <a:endParaRPr kumimoji="0" lang="en-US" sz="1200" b="0" i="0" u="none" strike="noStrike" kern="1200" cap="none" spc="0" normalizeH="0" baseline="0" noProof="0">
              <a:ln>
                <a:noFill/>
              </a:ln>
              <a:solidFill>
                <a:prstClr val="black"/>
              </a:solidFill>
              <a:effectLst/>
              <a:uLnTx/>
              <a:uFillTx/>
              <a:latin typeface="Calibri"/>
              <a:cs typeface="Arial"/>
            </a:endParaRPr>
          </a:p>
        </p:txBody>
      </p:sp>
    </p:spTree>
    <p:extLst>
      <p:ext uri="{BB962C8B-B14F-4D97-AF65-F5344CB8AC3E}">
        <p14:creationId xmlns:p14="http://schemas.microsoft.com/office/powerpoint/2010/main" val="42744418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ct val="0"/>
              </a:spcBef>
              <a:spcAft>
                <a:spcPct val="0"/>
              </a:spcAft>
              <a:buClrTx/>
              <a:buSzTx/>
              <a:buFontTx/>
              <a:buNone/>
              <a:defRPr/>
            </a:pPr>
            <a:fld id="{FA5E816E-C158-408D-A518-F90BAD7C7431}" type="slidenum">
              <a:rPr kumimoji="0" lang="en-US" sz="1200" b="0" i="0" u="none" strike="noStrike" kern="1200" cap="none" spc="0" normalizeH="0" baseline="0" noProof="0" smtClean="0">
                <a:ln>
                  <a:noFill/>
                </a:ln>
                <a:solidFill>
                  <a:prstClr val="black"/>
                </a:solidFill>
                <a:effectLst/>
                <a:uLnTx/>
                <a:uFillTx/>
                <a:latin typeface="Calibri"/>
                <a:cs typeface="Arial"/>
              </a:rPr>
              <a:pPr marL="0" marR="0" lvl="0" indent="0" algn="r" defTabSz="457200" rtl="0" eaLnBrk="1" fontAlgn="auto" latinLnBrk="0" hangingPunct="1">
                <a:lnSpc>
                  <a:spcPct val="100000"/>
                </a:lnSpc>
                <a:spcBef>
                  <a:spcPct val="0"/>
                </a:spcBef>
                <a:spcAft>
                  <a:spcPct val="0"/>
                </a:spcAft>
                <a:buClrTx/>
                <a:buSzTx/>
                <a:buFontTx/>
                <a:buNone/>
                <a:defRPr/>
              </a:pPr>
              <a:t>12</a:t>
            </a:fld>
            <a:endParaRPr kumimoji="0" lang="en-US" sz="1200" b="0" i="0" u="none" strike="noStrike" kern="1200" cap="none" spc="0" normalizeH="0" baseline="0" noProof="0">
              <a:ln>
                <a:noFill/>
              </a:ln>
              <a:solidFill>
                <a:prstClr val="black"/>
              </a:solidFill>
              <a:effectLst/>
              <a:uLnTx/>
              <a:uFillTx/>
              <a:latin typeface="Calibri"/>
              <a:cs typeface="Arial"/>
            </a:endParaRPr>
          </a:p>
        </p:txBody>
      </p:sp>
    </p:spTree>
    <p:extLst>
      <p:ext uri="{BB962C8B-B14F-4D97-AF65-F5344CB8AC3E}">
        <p14:creationId xmlns:p14="http://schemas.microsoft.com/office/powerpoint/2010/main" val="26763675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ct val="0"/>
              </a:spcBef>
              <a:spcAft>
                <a:spcPct val="0"/>
              </a:spcAft>
              <a:buClrTx/>
              <a:buSzTx/>
              <a:buFontTx/>
              <a:buNone/>
              <a:defRPr/>
            </a:pPr>
            <a:fld id="{FA5E816E-C158-408D-A518-F90BAD7C7431}" type="slidenum">
              <a:rPr kumimoji="0" lang="en-US" sz="1200" b="0" i="0" u="none" strike="noStrike" kern="1200" cap="none" spc="0" normalizeH="0" baseline="0" noProof="0" smtClean="0">
                <a:ln>
                  <a:noFill/>
                </a:ln>
                <a:solidFill>
                  <a:prstClr val="black"/>
                </a:solidFill>
                <a:effectLst/>
                <a:uLnTx/>
                <a:uFillTx/>
                <a:latin typeface="Calibri"/>
                <a:cs typeface="Arial"/>
              </a:rPr>
              <a:pPr marL="0" marR="0" lvl="0" indent="0" algn="r" defTabSz="457200" rtl="0" eaLnBrk="1" fontAlgn="auto" latinLnBrk="0" hangingPunct="1">
                <a:lnSpc>
                  <a:spcPct val="100000"/>
                </a:lnSpc>
                <a:spcBef>
                  <a:spcPct val="0"/>
                </a:spcBef>
                <a:spcAft>
                  <a:spcPct val="0"/>
                </a:spcAft>
                <a:buClrTx/>
                <a:buSzTx/>
                <a:buFontTx/>
                <a:buNone/>
                <a:defRPr/>
              </a:pPr>
              <a:t>13</a:t>
            </a:fld>
            <a:endParaRPr kumimoji="0" lang="en-US" sz="1200" b="0" i="0" u="none" strike="noStrike" kern="1200" cap="none" spc="0" normalizeH="0" baseline="0" noProof="0">
              <a:ln>
                <a:noFill/>
              </a:ln>
              <a:solidFill>
                <a:prstClr val="black"/>
              </a:solidFill>
              <a:effectLst/>
              <a:uLnTx/>
              <a:uFillTx/>
              <a:latin typeface="Calibri"/>
              <a:cs typeface="Arial"/>
            </a:endParaRPr>
          </a:p>
        </p:txBody>
      </p:sp>
    </p:spTree>
    <p:extLst>
      <p:ext uri="{BB962C8B-B14F-4D97-AF65-F5344CB8AC3E}">
        <p14:creationId xmlns:p14="http://schemas.microsoft.com/office/powerpoint/2010/main" val="37681400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ct val="0"/>
              </a:spcBef>
              <a:spcAft>
                <a:spcPct val="0"/>
              </a:spcAft>
              <a:buClrTx/>
              <a:buSzTx/>
              <a:buFontTx/>
              <a:buNone/>
              <a:defRPr/>
            </a:pPr>
            <a:fld id="{FA5E816E-C158-408D-A518-F90BAD7C7431}" type="slidenum">
              <a:rPr kumimoji="0" lang="en-US" sz="1200" b="0" i="0" u="none" strike="noStrike" kern="1200" cap="none" spc="0" normalizeH="0" baseline="0" noProof="0" smtClean="0">
                <a:ln>
                  <a:noFill/>
                </a:ln>
                <a:solidFill>
                  <a:prstClr val="black"/>
                </a:solidFill>
                <a:effectLst/>
                <a:uLnTx/>
                <a:uFillTx/>
                <a:latin typeface="Calibri"/>
                <a:cs typeface="Arial"/>
              </a:rPr>
              <a:pPr marL="0" marR="0" lvl="0" indent="0" algn="r" defTabSz="457200" rtl="0" eaLnBrk="1" fontAlgn="auto" latinLnBrk="0" hangingPunct="1">
                <a:lnSpc>
                  <a:spcPct val="100000"/>
                </a:lnSpc>
                <a:spcBef>
                  <a:spcPct val="0"/>
                </a:spcBef>
                <a:spcAft>
                  <a:spcPct val="0"/>
                </a:spcAft>
                <a:buClrTx/>
                <a:buSzTx/>
                <a:buFontTx/>
                <a:buNone/>
                <a:defRPr/>
              </a:pPr>
              <a:t>14</a:t>
            </a:fld>
            <a:endParaRPr kumimoji="0" lang="en-US" sz="1200" b="0" i="0" u="none" strike="noStrike" kern="1200" cap="none" spc="0" normalizeH="0" baseline="0" noProof="0">
              <a:ln>
                <a:noFill/>
              </a:ln>
              <a:solidFill>
                <a:prstClr val="black"/>
              </a:solidFill>
              <a:effectLst/>
              <a:uLnTx/>
              <a:uFillTx/>
              <a:latin typeface="Calibri"/>
              <a:cs typeface="Arial"/>
            </a:endParaRPr>
          </a:p>
        </p:txBody>
      </p:sp>
    </p:spTree>
    <p:extLst>
      <p:ext uri="{BB962C8B-B14F-4D97-AF65-F5344CB8AC3E}">
        <p14:creationId xmlns:p14="http://schemas.microsoft.com/office/powerpoint/2010/main" val="6521435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ct val="0"/>
              </a:spcBef>
              <a:spcAft>
                <a:spcPct val="0"/>
              </a:spcAft>
              <a:buClrTx/>
              <a:buSzTx/>
              <a:buFontTx/>
              <a:buNone/>
              <a:defRPr/>
            </a:pPr>
            <a:fld id="{FA5E816E-C158-408D-A518-F90BAD7C7431}" type="slidenum">
              <a:rPr kumimoji="0" lang="en-US" sz="1200" b="0" i="0" u="none" strike="noStrike" kern="1200" cap="none" spc="0" normalizeH="0" baseline="0" noProof="0" smtClean="0">
                <a:ln>
                  <a:noFill/>
                </a:ln>
                <a:solidFill>
                  <a:prstClr val="black"/>
                </a:solidFill>
                <a:effectLst/>
                <a:uLnTx/>
                <a:uFillTx/>
                <a:latin typeface="Calibri"/>
                <a:cs typeface="Arial"/>
              </a:rPr>
              <a:pPr marL="0" marR="0" lvl="0" indent="0" algn="r" defTabSz="457200" rtl="0" eaLnBrk="1" fontAlgn="auto" latinLnBrk="0" hangingPunct="1">
                <a:lnSpc>
                  <a:spcPct val="100000"/>
                </a:lnSpc>
                <a:spcBef>
                  <a:spcPct val="0"/>
                </a:spcBef>
                <a:spcAft>
                  <a:spcPct val="0"/>
                </a:spcAft>
                <a:buClrTx/>
                <a:buSzTx/>
                <a:buFontTx/>
                <a:buNone/>
                <a:defRPr/>
              </a:pPr>
              <a:t>15</a:t>
            </a:fld>
            <a:endParaRPr kumimoji="0" lang="en-US" sz="1200" b="0" i="0" u="none" strike="noStrike" kern="1200" cap="none" spc="0" normalizeH="0" baseline="0" noProof="0">
              <a:ln>
                <a:noFill/>
              </a:ln>
              <a:solidFill>
                <a:prstClr val="black"/>
              </a:solidFill>
              <a:effectLst/>
              <a:uLnTx/>
              <a:uFillTx/>
              <a:latin typeface="Calibri"/>
              <a:cs typeface="Arial"/>
            </a:endParaRPr>
          </a:p>
        </p:txBody>
      </p:sp>
    </p:spTree>
    <p:extLst>
      <p:ext uri="{BB962C8B-B14F-4D97-AF65-F5344CB8AC3E}">
        <p14:creationId xmlns:p14="http://schemas.microsoft.com/office/powerpoint/2010/main" val="8671111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r>
              <a:rPr lang="en-US" sz="1200">
                <a:solidFill>
                  <a:srgbClr val="636363"/>
                </a:solidFill>
              </a:rPr>
              <a:t>ACIP recommendation for Pfizer on December 13 and Moderna on December 19</a:t>
            </a:r>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ct val="0"/>
              </a:spcBef>
              <a:spcAft>
                <a:spcPct val="0"/>
              </a:spcAft>
              <a:buClrTx/>
              <a:buSzTx/>
              <a:buFontTx/>
              <a:buNone/>
              <a:defRPr/>
            </a:pPr>
            <a:fld id="{FA5E816E-C158-408D-A518-F90BAD7C7431}" type="slidenum">
              <a:rPr kumimoji="0" lang="en-US" sz="1200" b="0" i="0" u="none" strike="noStrike" kern="1200" cap="none" spc="0" normalizeH="0" baseline="0" noProof="0" smtClean="0">
                <a:ln>
                  <a:noFill/>
                </a:ln>
                <a:solidFill>
                  <a:prstClr val="black"/>
                </a:solidFill>
                <a:effectLst/>
                <a:uLnTx/>
                <a:uFillTx/>
                <a:latin typeface="Calibri"/>
                <a:cs typeface="Arial"/>
              </a:rPr>
              <a:pPr marL="0" marR="0" lvl="0" indent="0" algn="r" defTabSz="457200" rtl="0" eaLnBrk="1" fontAlgn="auto" latinLnBrk="0" hangingPunct="1">
                <a:lnSpc>
                  <a:spcPct val="100000"/>
                </a:lnSpc>
                <a:spcBef>
                  <a:spcPct val="0"/>
                </a:spcBef>
                <a:spcAft>
                  <a:spcPct val="0"/>
                </a:spcAft>
                <a:buClrTx/>
                <a:buSzTx/>
                <a:buFontTx/>
                <a:buNone/>
                <a:defRPr/>
              </a:pPr>
              <a:t>16</a:t>
            </a:fld>
            <a:endParaRPr kumimoji="0" lang="en-US" sz="1200" b="0" i="0" u="none" strike="noStrike" kern="1200" cap="none" spc="0" normalizeH="0" baseline="0" noProof="0">
              <a:ln>
                <a:noFill/>
              </a:ln>
              <a:solidFill>
                <a:prstClr val="black"/>
              </a:solidFill>
              <a:effectLst/>
              <a:uLnTx/>
              <a:uFillTx/>
              <a:latin typeface="Calibri"/>
              <a:cs typeface="Arial"/>
            </a:endParaRPr>
          </a:p>
        </p:txBody>
      </p:sp>
    </p:spTree>
    <p:extLst>
      <p:ext uri="{BB962C8B-B14F-4D97-AF65-F5344CB8AC3E}">
        <p14:creationId xmlns:p14="http://schemas.microsoft.com/office/powerpoint/2010/main" val="18319219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ct val="0"/>
              </a:spcBef>
              <a:spcAft>
                <a:spcPct val="0"/>
              </a:spcAft>
              <a:buClrTx/>
              <a:buSzTx/>
              <a:buFontTx/>
              <a:buNone/>
              <a:defRPr/>
            </a:pPr>
            <a:fld id="{FA5E816E-C158-408D-A518-F90BAD7C7431}" type="slidenum">
              <a:rPr kumimoji="0" lang="en-US" sz="1200" b="0" i="0" u="none" strike="noStrike" kern="1200" cap="none" spc="0" normalizeH="0" baseline="0" noProof="0" smtClean="0">
                <a:ln>
                  <a:noFill/>
                </a:ln>
                <a:solidFill>
                  <a:prstClr val="black"/>
                </a:solidFill>
                <a:effectLst/>
                <a:uLnTx/>
                <a:uFillTx/>
                <a:latin typeface="Calibri"/>
                <a:cs typeface="Arial"/>
              </a:rPr>
              <a:pPr marL="0" marR="0" lvl="0" indent="0" algn="r" defTabSz="457200" rtl="0" eaLnBrk="1" fontAlgn="auto" latinLnBrk="0" hangingPunct="1">
                <a:lnSpc>
                  <a:spcPct val="100000"/>
                </a:lnSpc>
                <a:spcBef>
                  <a:spcPct val="0"/>
                </a:spcBef>
                <a:spcAft>
                  <a:spcPct val="0"/>
                </a:spcAft>
                <a:buClrTx/>
                <a:buSzTx/>
                <a:buFontTx/>
                <a:buNone/>
                <a:defRPr/>
              </a:pPr>
              <a:t>17</a:t>
            </a:fld>
            <a:endParaRPr kumimoji="0" lang="en-US" sz="1200" b="0" i="0" u="none" strike="noStrike" kern="1200" cap="none" spc="0" normalizeH="0" baseline="0" noProof="0">
              <a:ln>
                <a:noFill/>
              </a:ln>
              <a:solidFill>
                <a:prstClr val="black"/>
              </a:solidFill>
              <a:effectLst/>
              <a:uLnTx/>
              <a:uFillTx/>
              <a:latin typeface="Calibri"/>
              <a:cs typeface="Arial"/>
            </a:endParaRPr>
          </a:p>
        </p:txBody>
      </p:sp>
    </p:spTree>
    <p:extLst>
      <p:ext uri="{BB962C8B-B14F-4D97-AF65-F5344CB8AC3E}">
        <p14:creationId xmlns:p14="http://schemas.microsoft.com/office/powerpoint/2010/main" val="38281788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ct val="0"/>
              </a:spcBef>
              <a:spcAft>
                <a:spcPct val="0"/>
              </a:spcAft>
              <a:buClrTx/>
              <a:buSzTx/>
              <a:buFontTx/>
              <a:buNone/>
              <a:defRPr/>
            </a:pPr>
            <a:fld id="{FA5E816E-C158-408D-A518-F90BAD7C7431}" type="slidenum">
              <a:rPr kumimoji="0" lang="en-US" sz="1200" b="0" i="0" u="none" strike="noStrike" kern="1200" cap="none" spc="0" normalizeH="0" baseline="0" noProof="0" smtClean="0">
                <a:ln>
                  <a:noFill/>
                </a:ln>
                <a:solidFill>
                  <a:prstClr val="black"/>
                </a:solidFill>
                <a:effectLst/>
                <a:uLnTx/>
                <a:uFillTx/>
                <a:latin typeface="Calibri"/>
                <a:cs typeface="Arial"/>
              </a:rPr>
              <a:pPr marL="0" marR="0" lvl="0" indent="0" algn="r" defTabSz="457200" rtl="0" eaLnBrk="1" fontAlgn="auto" latinLnBrk="0" hangingPunct="1">
                <a:lnSpc>
                  <a:spcPct val="100000"/>
                </a:lnSpc>
                <a:spcBef>
                  <a:spcPct val="0"/>
                </a:spcBef>
                <a:spcAft>
                  <a:spcPct val="0"/>
                </a:spcAft>
                <a:buClrTx/>
                <a:buSzTx/>
                <a:buFontTx/>
                <a:buNone/>
                <a:defRPr/>
              </a:pPr>
              <a:t>18</a:t>
            </a:fld>
            <a:endParaRPr kumimoji="0" lang="en-US" sz="1200" b="0" i="0" u="none" strike="noStrike" kern="1200" cap="none" spc="0" normalizeH="0" baseline="0" noProof="0">
              <a:ln>
                <a:noFill/>
              </a:ln>
              <a:solidFill>
                <a:prstClr val="black"/>
              </a:solidFill>
              <a:effectLst/>
              <a:uLnTx/>
              <a:uFillTx/>
              <a:latin typeface="Calibri"/>
              <a:cs typeface="Arial"/>
            </a:endParaRPr>
          </a:p>
        </p:txBody>
      </p:sp>
    </p:spTree>
    <p:extLst>
      <p:ext uri="{BB962C8B-B14F-4D97-AF65-F5344CB8AC3E}">
        <p14:creationId xmlns:p14="http://schemas.microsoft.com/office/powerpoint/2010/main" val="36267381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a:solidFill>
                  <a:schemeClr val="tx1"/>
                </a:solidFill>
                <a:effectLst/>
                <a:latin typeface="+mn-lt"/>
                <a:ea typeface="+mn-ea"/>
                <a:cs typeface="+mn-cs"/>
              </a:rPr>
              <a:t>The U.S. Departments of Labor, Health and Human Services, and Treasury have released a </a:t>
            </a:r>
            <a:r>
              <a:rPr lang="en-US" sz="1200" u="sng" kern="1200">
                <a:solidFill>
                  <a:schemeClr val="tx1"/>
                </a:solidFill>
                <a:effectLst/>
                <a:latin typeface="+mn-lt"/>
                <a:ea typeface="+mn-ea"/>
                <a:cs typeface="+mn-cs"/>
                <a:hlinkClick r:id="rId3"/>
              </a:rPr>
              <a:t>final rule</a:t>
            </a:r>
            <a:r>
              <a:rPr lang="en-US" sz="1200" kern="1200">
                <a:solidFill>
                  <a:schemeClr val="tx1"/>
                </a:solidFill>
                <a:effectLst/>
                <a:latin typeface="+mn-lt"/>
                <a:ea typeface="+mn-ea"/>
                <a:cs typeface="+mn-cs"/>
              </a:rPr>
              <a:t> amending ACA rules for grandfathered group health plans, including rules affecting a plan’s ability to maintain grandfathered status. Under the ACA, grandfathered group health plans—plans that existed as of the law’s enactment and have complied with the requirements to keep its grandfathered status—are subject to some of the ACA’s requirements, such as the prohibition on preexisting condition exclusions, but are exempt from certain other requirements. </a:t>
            </a:r>
          </a:p>
          <a:p>
            <a:r>
              <a:rPr lang="en-US" sz="1200" kern="1200">
                <a:solidFill>
                  <a:schemeClr val="tx1"/>
                </a:solidFill>
                <a:effectLst/>
                <a:latin typeface="+mn-lt"/>
                <a:ea typeface="+mn-ea"/>
                <a:cs typeface="+mn-cs"/>
              </a:rPr>
              <a:t> </a:t>
            </a:r>
          </a:p>
          <a:p>
            <a:r>
              <a:rPr lang="en-US" sz="1200" kern="1200">
                <a:solidFill>
                  <a:schemeClr val="tx1"/>
                </a:solidFill>
                <a:effectLst/>
                <a:latin typeface="+mn-lt"/>
                <a:ea typeface="+mn-ea"/>
                <a:cs typeface="+mn-cs"/>
              </a:rPr>
              <a:t>Generally speaking, the final rule provides more flexibility with regard to the changes grandfathered group health plans may make while still preserving their grandfathered status. Specifically, the final rule clarifies that grandfathered group health coverage that is a high deductible health plan may increase fixed-amount cost-sharing requirements, such as deductibles, to the extent necessary to maintain its status as a HDHP without losing grandfathered status. According to the DOL, this change ensures that participants and beneficiaries enrolled in grandfathered HDHP coverage remain eligible to contribute to a health savings account. </a:t>
            </a:r>
          </a:p>
          <a:p>
            <a:r>
              <a:rPr lang="en-US" sz="1200" kern="1200">
                <a:solidFill>
                  <a:schemeClr val="tx1"/>
                </a:solidFill>
                <a:effectLst/>
                <a:latin typeface="+mn-lt"/>
                <a:ea typeface="+mn-ea"/>
                <a:cs typeface="+mn-cs"/>
              </a:rPr>
              <a:t> </a:t>
            </a:r>
          </a:p>
          <a:p>
            <a:r>
              <a:rPr lang="en-US" sz="1200" kern="1200">
                <a:solidFill>
                  <a:schemeClr val="tx1"/>
                </a:solidFill>
                <a:effectLst/>
                <a:latin typeface="+mn-lt"/>
                <a:ea typeface="+mn-ea"/>
                <a:cs typeface="+mn-cs"/>
              </a:rPr>
              <a:t>The final rule also provides an alternative method of measuring permitted increases in fixed-amount cost sharing that allows plans to better account for changes in the costs of health coverage over time. Under the existing rules, the maximum percentage increase allowed for fixed-amount cost sharing without losing grandfathered status is medical inflation, plus 15 percentage points. Under the final rule, for increases made effective on or after June 15, 2021, in addition to the current maximum percentage increase standard, plans may also evaluate the increases in fixed-amount cost sharing using the premium adjustment percentage minus (a figure published by HHS that represents the percentage (if any) by which the average per capita premium for health insurance coverage for the preceding calendar year exceeds such average per capita premium for health insurance for 2013).</a:t>
            </a:r>
          </a:p>
          <a:p>
            <a:r>
              <a:rPr lang="en-US" sz="1200" kern="1200">
                <a:solidFill>
                  <a:schemeClr val="tx1"/>
                </a:solidFill>
                <a:effectLst/>
                <a:latin typeface="+mn-lt"/>
                <a:ea typeface="+mn-ea"/>
                <a:cs typeface="+mn-cs"/>
              </a:rPr>
              <a:t> </a:t>
            </a:r>
          </a:p>
          <a:p>
            <a:r>
              <a:rPr lang="en-US" sz="1200" kern="1200">
                <a:solidFill>
                  <a:schemeClr val="tx1"/>
                </a:solidFill>
                <a:effectLst/>
                <a:latin typeface="+mn-lt"/>
                <a:ea typeface="+mn-ea"/>
                <a:cs typeface="+mn-cs"/>
              </a:rPr>
              <a:t>The amendments in the final rule should provide employers wishing to maintain their plans’ grandfathered status with clarity and increased flexibility to adapt their plans to changing health care costs without losing grandfathered status.</a:t>
            </a:r>
          </a:p>
          <a:p>
            <a:endParaRPr lang="en-US"/>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ct val="0"/>
              </a:spcBef>
              <a:spcAft>
                <a:spcPct val="0"/>
              </a:spcAft>
              <a:buClrTx/>
              <a:buSzTx/>
              <a:buFontTx/>
              <a:buNone/>
              <a:defRPr/>
            </a:pPr>
            <a:fld id="{FA5E816E-C158-408D-A518-F90BAD7C7431}" type="slidenum">
              <a:rPr kumimoji="0" lang="en-US" sz="1200" b="0" i="0" u="none" strike="noStrike" kern="1200" cap="none" spc="0" normalizeH="0" baseline="0" noProof="0" smtClean="0">
                <a:ln>
                  <a:noFill/>
                </a:ln>
                <a:solidFill>
                  <a:prstClr val="black"/>
                </a:solidFill>
                <a:effectLst/>
                <a:uLnTx/>
                <a:uFillTx/>
                <a:latin typeface="Calibri"/>
                <a:cs typeface="Arial"/>
              </a:rPr>
              <a:pPr marL="0" marR="0" lvl="0" indent="0" algn="r" defTabSz="457200" rtl="0" eaLnBrk="1" fontAlgn="auto" latinLnBrk="0" hangingPunct="1">
                <a:lnSpc>
                  <a:spcPct val="100000"/>
                </a:lnSpc>
                <a:spcBef>
                  <a:spcPct val="0"/>
                </a:spcBef>
                <a:spcAft>
                  <a:spcPct val="0"/>
                </a:spcAft>
                <a:buClrTx/>
                <a:buSzTx/>
                <a:buFontTx/>
                <a:buNone/>
                <a:defRPr/>
              </a:pPr>
              <a:t>19</a:t>
            </a:fld>
            <a:endParaRPr kumimoji="0" lang="en-US" sz="1200" b="0" i="0" u="none" strike="noStrike" kern="1200" cap="none" spc="0" normalizeH="0" baseline="0" noProof="0">
              <a:ln>
                <a:noFill/>
              </a:ln>
              <a:solidFill>
                <a:prstClr val="black"/>
              </a:solidFill>
              <a:effectLst/>
              <a:uLnTx/>
              <a:uFillTx/>
              <a:latin typeface="Calibri"/>
              <a:cs typeface="Arial"/>
            </a:endParaRPr>
          </a:p>
        </p:txBody>
      </p:sp>
    </p:spTree>
    <p:extLst>
      <p:ext uri="{BB962C8B-B14F-4D97-AF65-F5344CB8AC3E}">
        <p14:creationId xmlns:p14="http://schemas.microsoft.com/office/powerpoint/2010/main" val="17915095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ct val="0"/>
              </a:spcBef>
              <a:spcAft>
                <a:spcPct val="0"/>
              </a:spcAft>
              <a:buClrTx/>
              <a:buSzTx/>
              <a:buFontTx/>
              <a:buNone/>
              <a:defRPr/>
            </a:pPr>
            <a:r>
              <a:rPr lang="en-US" sz="2000"/>
              <a:t>The Section 6056 returns can be made on Form 1094-C (a transmittal) and Form 1095-C (an employee statement), or other forms the IRS may designate. The employee statements must be furnished to the individual employee before January 31 of the year following the year to which it relates. Returns filed with the IRS are due no later than February 28 (March 31 if filed electronically) of the year following the year to which the return relates. </a:t>
            </a:r>
          </a:p>
          <a:p>
            <a:endParaRPr lang="en-US" sz="2000"/>
          </a:p>
          <a:p>
            <a:pPr marL="0" marR="0" indent="0" algn="l" defTabSz="914400" rtl="0" eaLnBrk="1" fontAlgn="auto" latinLnBrk="0" hangingPunct="1">
              <a:lnSpc>
                <a:spcPct val="100000"/>
              </a:lnSpc>
              <a:spcBef>
                <a:spcPct val="0"/>
              </a:spcBef>
              <a:spcAft>
                <a:spcPct val="0"/>
              </a:spcAft>
              <a:buClrTx/>
              <a:buSzTx/>
              <a:buFontTx/>
              <a:buNone/>
              <a:defRPr/>
            </a:pPr>
            <a:r>
              <a:rPr lang="en-US" sz="2000" b="1">
                <a:solidFill>
                  <a:prstClr val="black">
                    <a:lumMod val="50000"/>
                    <a:lumOff val="50000"/>
                  </a:prstClr>
                </a:solidFill>
                <a:latin typeface="Arial"/>
                <a:cs typeface="Arial"/>
              </a:rPr>
              <a:t>IRS has released Publication 5196 discussing the importance of beginning the information gathering process now</a:t>
            </a:r>
          </a:p>
          <a:p>
            <a:endParaRPr lang="en-US" sz="2000">
              <a:solidFill>
                <a:schemeClr val="tx1">
                  <a:lumMod val="65000"/>
                  <a:lumOff val="35000"/>
                </a:schemeClr>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FA5E816E-C158-408D-A518-F90BAD7C7431}" type="slidenum">
              <a:rPr lang="en-US" smtClean="0">
                <a:solidFill>
                  <a:prstClr val="black"/>
                </a:solidFill>
              </a:rPr>
              <a:t>21</a:t>
            </a:fld>
            <a:endParaRPr lang="en-US">
              <a:solidFill>
                <a:prstClr val="black"/>
              </a:solidFill>
            </a:endParaRPr>
          </a:p>
        </p:txBody>
      </p:sp>
    </p:spTree>
    <p:extLst>
      <p:ext uri="{BB962C8B-B14F-4D97-AF65-F5344CB8AC3E}">
        <p14:creationId xmlns:p14="http://schemas.microsoft.com/office/powerpoint/2010/main" val="4925731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spcBef>
                <a:spcPct val="0"/>
              </a:spcBef>
              <a:spcAft>
                <a:spcPct val="0"/>
              </a:spcAft>
              <a:defRPr/>
            </a:pPr>
            <a:fld id="{FA5E816E-C158-408D-A518-F90BAD7C7431}" type="slidenum">
              <a:rPr lang="en-US" smtClean="0">
                <a:solidFill>
                  <a:prstClr val="black"/>
                </a:solidFill>
              </a:rPr>
              <a:pPr>
                <a:spcBef>
                  <a:spcPct val="0"/>
                </a:spcBef>
                <a:spcAft>
                  <a:spcPct val="0"/>
                </a:spcAft>
                <a:defRPr/>
              </a:pPr>
              <a:t>3</a:t>
            </a:fld>
            <a:endParaRPr lang="en-US">
              <a:solidFill>
                <a:prstClr val="black"/>
              </a:solidFill>
            </a:endParaRPr>
          </a:p>
        </p:txBody>
      </p:sp>
    </p:spTree>
    <p:extLst>
      <p:ext uri="{BB962C8B-B14F-4D97-AF65-F5344CB8AC3E}">
        <p14:creationId xmlns:p14="http://schemas.microsoft.com/office/powerpoint/2010/main" val="188121475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defRPr/>
            </a:pPr>
            <a:r>
              <a:rPr lang="en-US" sz="1200">
                <a:solidFill>
                  <a:srgbClr val="636363"/>
                </a:solidFill>
              </a:rPr>
              <a:t>Importance of legal and compliance partners</a:t>
            </a:r>
          </a:p>
          <a:p>
            <a:endParaRPr lang="en-US"/>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ct val="0"/>
              </a:spcBef>
              <a:spcAft>
                <a:spcPct val="0"/>
              </a:spcAft>
              <a:buClrTx/>
              <a:buSzTx/>
              <a:buFontTx/>
              <a:buNone/>
              <a:defRPr/>
            </a:pPr>
            <a:fld id="{FA5E816E-C158-408D-A518-F90BAD7C7431}" type="slidenum">
              <a:rPr kumimoji="0" lang="en-US" sz="1200" b="0" i="0" u="none" strike="noStrike" kern="1200" cap="none" spc="0" normalizeH="0" baseline="0" noProof="0" smtClean="0">
                <a:ln>
                  <a:noFill/>
                </a:ln>
                <a:solidFill>
                  <a:prstClr val="black"/>
                </a:solidFill>
                <a:effectLst/>
                <a:uLnTx/>
                <a:uFillTx/>
                <a:latin typeface="Calibri"/>
                <a:cs typeface="Arial"/>
              </a:rPr>
              <a:pPr marL="0" marR="0" lvl="0" indent="0" algn="r" defTabSz="457200" rtl="0" eaLnBrk="1" fontAlgn="auto" latinLnBrk="0" hangingPunct="1">
                <a:lnSpc>
                  <a:spcPct val="100000"/>
                </a:lnSpc>
                <a:spcBef>
                  <a:spcPct val="0"/>
                </a:spcBef>
                <a:spcAft>
                  <a:spcPct val="0"/>
                </a:spcAft>
                <a:buClrTx/>
                <a:buSzTx/>
                <a:buFontTx/>
                <a:buNone/>
                <a:defRPr/>
              </a:pPr>
              <a:t>23</a:t>
            </a:fld>
            <a:endParaRPr kumimoji="0" lang="en-US" sz="1200" b="0" i="0" u="none" strike="noStrike" kern="1200" cap="none" spc="0" normalizeH="0" baseline="0" noProof="0">
              <a:ln>
                <a:noFill/>
              </a:ln>
              <a:solidFill>
                <a:prstClr val="black"/>
              </a:solidFill>
              <a:effectLst/>
              <a:uLnTx/>
              <a:uFillTx/>
              <a:latin typeface="Calibri"/>
              <a:cs typeface="Arial"/>
            </a:endParaRPr>
          </a:p>
        </p:txBody>
      </p:sp>
    </p:spTree>
    <p:extLst>
      <p:ext uri="{BB962C8B-B14F-4D97-AF65-F5344CB8AC3E}">
        <p14:creationId xmlns:p14="http://schemas.microsoft.com/office/powerpoint/2010/main" val="137684370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ct val="0"/>
              </a:spcBef>
              <a:spcAft>
                <a:spcPct val="0"/>
              </a:spcAft>
              <a:buClrTx/>
              <a:buSzTx/>
              <a:buFontTx/>
              <a:buNone/>
              <a:defRPr/>
            </a:pPr>
            <a:fld id="{FA5E816E-C158-408D-A518-F90BAD7C7431}" type="slidenum">
              <a:rPr kumimoji="0" lang="en-US" sz="1200" b="0" i="0" u="none" strike="noStrike" kern="1200" cap="none" spc="0" normalizeH="0" baseline="0" noProof="0" smtClean="0">
                <a:ln>
                  <a:noFill/>
                </a:ln>
                <a:solidFill>
                  <a:prstClr val="black"/>
                </a:solidFill>
                <a:effectLst/>
                <a:uLnTx/>
                <a:uFillTx/>
                <a:latin typeface="Calibri"/>
                <a:cs typeface="Arial"/>
              </a:rPr>
              <a:pPr marL="0" marR="0" lvl="0" indent="0" algn="r" defTabSz="457200" rtl="0" eaLnBrk="1" fontAlgn="auto" latinLnBrk="0" hangingPunct="1">
                <a:lnSpc>
                  <a:spcPct val="100000"/>
                </a:lnSpc>
                <a:spcBef>
                  <a:spcPct val="0"/>
                </a:spcBef>
                <a:spcAft>
                  <a:spcPct val="0"/>
                </a:spcAft>
                <a:buClrTx/>
                <a:buSzTx/>
                <a:buFontTx/>
                <a:buNone/>
                <a:defRPr/>
              </a:pPr>
              <a:t>24</a:t>
            </a:fld>
            <a:endParaRPr kumimoji="0" lang="en-US" sz="1200" b="0" i="0" u="none" strike="noStrike" kern="1200" cap="none" spc="0" normalizeH="0" baseline="0" noProof="0">
              <a:ln>
                <a:noFill/>
              </a:ln>
              <a:solidFill>
                <a:prstClr val="black"/>
              </a:solidFill>
              <a:effectLst/>
              <a:uLnTx/>
              <a:uFillTx/>
              <a:latin typeface="Calibri"/>
              <a:cs typeface="Arial"/>
            </a:endParaRPr>
          </a:p>
        </p:txBody>
      </p:sp>
    </p:spTree>
    <p:extLst>
      <p:ext uri="{BB962C8B-B14F-4D97-AF65-F5344CB8AC3E}">
        <p14:creationId xmlns:p14="http://schemas.microsoft.com/office/powerpoint/2010/main" val="29593191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spcBef>
                <a:spcPct val="0"/>
              </a:spcBef>
              <a:spcAft>
                <a:spcPct val="0"/>
              </a:spcAft>
              <a:defRPr/>
            </a:pPr>
            <a:fld id="{FA5E816E-C158-408D-A518-F90BAD7C7431}" type="slidenum">
              <a:rPr lang="en-US" smtClean="0">
                <a:solidFill>
                  <a:prstClr val="black"/>
                </a:solidFill>
              </a:rPr>
              <a:pPr>
                <a:spcBef>
                  <a:spcPct val="0"/>
                </a:spcBef>
                <a:spcAft>
                  <a:spcPct val="0"/>
                </a:spcAft>
                <a:defRPr/>
              </a:pPr>
              <a:t>4</a:t>
            </a:fld>
            <a:endParaRPr lang="en-US">
              <a:solidFill>
                <a:prstClr val="black"/>
              </a:solidFill>
            </a:endParaRPr>
          </a:p>
        </p:txBody>
      </p:sp>
    </p:spTree>
    <p:extLst>
      <p:ext uri="{BB962C8B-B14F-4D97-AF65-F5344CB8AC3E}">
        <p14:creationId xmlns:p14="http://schemas.microsoft.com/office/powerpoint/2010/main" val="35065554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spcBef>
                <a:spcPct val="0"/>
              </a:spcBef>
              <a:spcAft>
                <a:spcPct val="0"/>
              </a:spcAft>
              <a:defRPr/>
            </a:pPr>
            <a:fld id="{FA5E816E-C158-408D-A518-F90BAD7C7431}" type="slidenum">
              <a:rPr lang="en-US" smtClean="0">
                <a:solidFill>
                  <a:prstClr val="black"/>
                </a:solidFill>
              </a:rPr>
              <a:pPr>
                <a:spcBef>
                  <a:spcPct val="0"/>
                </a:spcBef>
                <a:spcAft>
                  <a:spcPct val="0"/>
                </a:spcAft>
                <a:defRPr/>
              </a:pPr>
              <a:t>5</a:t>
            </a:fld>
            <a:endParaRPr lang="en-US">
              <a:solidFill>
                <a:prstClr val="black"/>
              </a:solidFill>
            </a:endParaRPr>
          </a:p>
        </p:txBody>
      </p:sp>
    </p:spTree>
    <p:extLst>
      <p:ext uri="{BB962C8B-B14F-4D97-AF65-F5344CB8AC3E}">
        <p14:creationId xmlns:p14="http://schemas.microsoft.com/office/powerpoint/2010/main" val="23165265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spcBef>
                <a:spcPct val="0"/>
              </a:spcBef>
              <a:spcAft>
                <a:spcPct val="0"/>
              </a:spcAft>
              <a:defRPr/>
            </a:pPr>
            <a:fld id="{FA5E816E-C158-408D-A518-F90BAD7C7431}" type="slidenum">
              <a:rPr lang="en-US" smtClean="0">
                <a:solidFill>
                  <a:prstClr val="black"/>
                </a:solidFill>
              </a:rPr>
              <a:pPr>
                <a:spcBef>
                  <a:spcPct val="0"/>
                </a:spcBef>
                <a:spcAft>
                  <a:spcPct val="0"/>
                </a:spcAft>
                <a:defRPr/>
              </a:pPr>
              <a:t>6</a:t>
            </a:fld>
            <a:endParaRPr lang="en-US">
              <a:solidFill>
                <a:prstClr val="black"/>
              </a:solidFill>
            </a:endParaRPr>
          </a:p>
        </p:txBody>
      </p:sp>
    </p:spTree>
    <p:extLst>
      <p:ext uri="{BB962C8B-B14F-4D97-AF65-F5344CB8AC3E}">
        <p14:creationId xmlns:p14="http://schemas.microsoft.com/office/powerpoint/2010/main" val="24229400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spcBef>
                <a:spcPct val="0"/>
              </a:spcBef>
              <a:spcAft>
                <a:spcPct val="0"/>
              </a:spcAft>
              <a:defRPr/>
            </a:pPr>
            <a:fld id="{FA5E816E-C158-408D-A518-F90BAD7C7431}" type="slidenum">
              <a:rPr lang="en-US" smtClean="0">
                <a:solidFill>
                  <a:prstClr val="black"/>
                </a:solidFill>
              </a:rPr>
              <a:pPr>
                <a:spcBef>
                  <a:spcPct val="0"/>
                </a:spcBef>
                <a:spcAft>
                  <a:spcPct val="0"/>
                </a:spcAft>
                <a:defRPr/>
              </a:pPr>
              <a:t>7</a:t>
            </a:fld>
            <a:endParaRPr lang="en-US">
              <a:solidFill>
                <a:prstClr val="black"/>
              </a:solidFill>
            </a:endParaRPr>
          </a:p>
        </p:txBody>
      </p:sp>
    </p:spTree>
    <p:extLst>
      <p:ext uri="{BB962C8B-B14F-4D97-AF65-F5344CB8AC3E}">
        <p14:creationId xmlns:p14="http://schemas.microsoft.com/office/powerpoint/2010/main" val="3087194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spcBef>
                <a:spcPct val="0"/>
              </a:spcBef>
              <a:spcAft>
                <a:spcPct val="0"/>
              </a:spcAft>
              <a:defRPr/>
            </a:pPr>
            <a:fld id="{FA5E816E-C158-408D-A518-F90BAD7C7431}" type="slidenum">
              <a:rPr lang="en-US" smtClean="0">
                <a:solidFill>
                  <a:prstClr val="black"/>
                </a:solidFill>
              </a:rPr>
              <a:pPr>
                <a:spcBef>
                  <a:spcPct val="0"/>
                </a:spcBef>
                <a:spcAft>
                  <a:spcPct val="0"/>
                </a:spcAft>
                <a:defRPr/>
              </a:pPr>
              <a:t>8</a:t>
            </a:fld>
            <a:endParaRPr lang="en-US">
              <a:solidFill>
                <a:prstClr val="black"/>
              </a:solidFill>
            </a:endParaRPr>
          </a:p>
        </p:txBody>
      </p:sp>
    </p:spTree>
    <p:extLst>
      <p:ext uri="{BB962C8B-B14F-4D97-AF65-F5344CB8AC3E}">
        <p14:creationId xmlns:p14="http://schemas.microsoft.com/office/powerpoint/2010/main" val="9817033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ct val="0"/>
              </a:spcBef>
              <a:spcAft>
                <a:spcPct val="0"/>
              </a:spcAft>
              <a:buClrTx/>
              <a:buSzTx/>
              <a:buFontTx/>
              <a:buNone/>
              <a:defRPr/>
            </a:pPr>
            <a:fld id="{FA5E816E-C158-408D-A518-F90BAD7C7431}" type="slidenum">
              <a:rPr kumimoji="0" lang="en-US" sz="1200" b="0" i="0" u="none" strike="noStrike" kern="1200" cap="none" spc="0" normalizeH="0" baseline="0" noProof="0" smtClean="0">
                <a:ln>
                  <a:noFill/>
                </a:ln>
                <a:solidFill>
                  <a:prstClr val="black"/>
                </a:solidFill>
                <a:effectLst/>
                <a:uLnTx/>
                <a:uFillTx/>
                <a:latin typeface="Calibri"/>
                <a:cs typeface="Arial"/>
              </a:rPr>
              <a:pPr marL="0" marR="0" lvl="0" indent="0" algn="r" defTabSz="457200" rtl="0" eaLnBrk="1" fontAlgn="auto" latinLnBrk="0" hangingPunct="1">
                <a:lnSpc>
                  <a:spcPct val="100000"/>
                </a:lnSpc>
                <a:spcBef>
                  <a:spcPct val="0"/>
                </a:spcBef>
                <a:spcAft>
                  <a:spcPct val="0"/>
                </a:spcAft>
                <a:buClrTx/>
                <a:buSzTx/>
                <a:buFontTx/>
                <a:buNone/>
                <a:defRPr/>
              </a:pPr>
              <a:t>9</a:t>
            </a:fld>
            <a:endParaRPr kumimoji="0" lang="en-US" sz="1200" b="0" i="0" u="none" strike="noStrike" kern="1200" cap="none" spc="0" normalizeH="0" baseline="0" noProof="0">
              <a:ln>
                <a:noFill/>
              </a:ln>
              <a:solidFill>
                <a:prstClr val="black"/>
              </a:solidFill>
              <a:effectLst/>
              <a:uLnTx/>
              <a:uFillTx/>
              <a:latin typeface="Calibri"/>
              <a:cs typeface="Arial"/>
            </a:endParaRPr>
          </a:p>
        </p:txBody>
      </p:sp>
    </p:spTree>
    <p:extLst>
      <p:ext uri="{BB962C8B-B14F-4D97-AF65-F5344CB8AC3E}">
        <p14:creationId xmlns:p14="http://schemas.microsoft.com/office/powerpoint/2010/main" val="35608764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ct val="0"/>
              </a:spcBef>
              <a:spcAft>
                <a:spcPct val="0"/>
              </a:spcAft>
              <a:buClrTx/>
              <a:buSzTx/>
              <a:buFontTx/>
              <a:buNone/>
              <a:defRPr/>
            </a:pPr>
            <a:fld id="{FA5E816E-C158-408D-A518-F90BAD7C7431}" type="slidenum">
              <a:rPr kumimoji="0" lang="en-US" sz="1200" b="0" i="0" u="none" strike="noStrike" kern="1200" cap="none" spc="0" normalizeH="0" baseline="0" noProof="0" smtClean="0">
                <a:ln>
                  <a:noFill/>
                </a:ln>
                <a:solidFill>
                  <a:prstClr val="black"/>
                </a:solidFill>
                <a:effectLst/>
                <a:uLnTx/>
                <a:uFillTx/>
                <a:latin typeface="Calibri"/>
                <a:cs typeface="Arial"/>
              </a:rPr>
              <a:pPr marL="0" marR="0" lvl="0" indent="0" algn="r" defTabSz="457200" rtl="0" eaLnBrk="1" fontAlgn="auto" latinLnBrk="0" hangingPunct="1">
                <a:lnSpc>
                  <a:spcPct val="100000"/>
                </a:lnSpc>
                <a:spcBef>
                  <a:spcPct val="0"/>
                </a:spcBef>
                <a:spcAft>
                  <a:spcPct val="0"/>
                </a:spcAft>
                <a:buClrTx/>
                <a:buSzTx/>
                <a:buFontTx/>
                <a:buNone/>
                <a:defRPr/>
              </a:pPr>
              <a:t>10</a:t>
            </a:fld>
            <a:endParaRPr kumimoji="0" lang="en-US" sz="1200" b="0" i="0" u="none" strike="noStrike" kern="1200" cap="none" spc="0" normalizeH="0" baseline="0" noProof="0">
              <a:ln>
                <a:noFill/>
              </a:ln>
              <a:solidFill>
                <a:prstClr val="black"/>
              </a:solidFill>
              <a:effectLst/>
              <a:uLnTx/>
              <a:uFillTx/>
              <a:latin typeface="Calibri"/>
              <a:cs typeface="Arial"/>
            </a:endParaRPr>
          </a:p>
        </p:txBody>
      </p:sp>
    </p:spTree>
    <p:extLst>
      <p:ext uri="{BB962C8B-B14F-4D97-AF65-F5344CB8AC3E}">
        <p14:creationId xmlns:p14="http://schemas.microsoft.com/office/powerpoint/2010/main" val="37423828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a:solidFill>
                  <a:prstClr val="white"/>
                </a:solidFill>
              </a:endParaRPr>
            </a:p>
          </p:txBody>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a:solidFill>
                  <a:prstClr val="white"/>
                </a:solidFill>
              </a:endParaRPr>
            </a:p>
          </p:txBody>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a:solidFill>
                  <a:prstClr val="white"/>
                </a:solidFill>
              </a:endParaRPr>
            </a:p>
          </p:txBody>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a:solidFill>
                  <a:prstClr val="white"/>
                </a:solidFill>
              </a:endParaRPr>
            </a:p>
          </p:txBody>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a:solidFill>
                  <a:prstClr val="white"/>
                </a:solidFill>
              </a:endParaRPr>
            </a:p>
          </p:txBody>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a:solidFill>
                  <a:prstClr val="white"/>
                </a:solidFill>
              </a:endParaRPr>
            </a:p>
          </p:txBody>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a:solidFill>
                  <a:prstClr val="white"/>
                </a:solidFill>
              </a:endParaRPr>
            </a:p>
          </p:txBody>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a:solidFill>
                  <a:prstClr val="white"/>
                </a:solidFill>
              </a:endParaRPr>
            </a:p>
          </p:txBody>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25BD06D-C7AD-42A1-9416-8E6A08C9215B}" type="datetimeFigureOut">
              <a:rPr lang="en-US" smtClean="0">
                <a:solidFill>
                  <a:prstClr val="black">
                    <a:tint val="75000"/>
                  </a:prstClr>
                </a:solidFill>
              </a:rPr>
              <a:t>6/19/2021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69E485F-E199-4393-B63A-B46C39F51565}" type="slidenum">
              <a:rPr lang="en-US" smtClean="0">
                <a:solidFill>
                  <a:srgbClr val="636363"/>
                </a:solidFill>
              </a:rPr>
              <a:t>‹#›</a:t>
            </a:fld>
            <a:endParaRPr lang="en-US">
              <a:solidFill>
                <a:srgbClr val="636363"/>
              </a:solidFill>
            </a:endParaRPr>
          </a:p>
        </p:txBody>
      </p:sp>
    </p:spTree>
    <p:extLst>
      <p:ext uri="{BB962C8B-B14F-4D97-AF65-F5344CB8AC3E}">
        <p14:creationId xmlns:p14="http://schemas.microsoft.com/office/powerpoint/2010/main" val="3635270586"/>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25BD06D-C7AD-42A1-9416-8E6A08C9215B}" type="datetimeFigureOut">
              <a:rPr lang="en-US" smtClean="0">
                <a:solidFill>
                  <a:prstClr val="black">
                    <a:tint val="75000"/>
                  </a:prstClr>
                </a:solidFill>
              </a:rPr>
              <a:t>6/19/2021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69E485F-E199-4393-B63A-B46C39F51565}" type="slidenum">
              <a:rPr lang="en-US" smtClean="0">
                <a:solidFill>
                  <a:srgbClr val="636363"/>
                </a:solidFill>
              </a:rPr>
              <a:t>‹#›</a:t>
            </a:fld>
            <a:endParaRPr lang="en-US">
              <a:solidFill>
                <a:srgbClr val="636363"/>
              </a:solidFill>
            </a:endParaRPr>
          </a:p>
        </p:txBody>
      </p:sp>
    </p:spTree>
    <p:extLst>
      <p:ext uri="{BB962C8B-B14F-4D97-AF65-F5344CB8AC3E}">
        <p14:creationId xmlns:p14="http://schemas.microsoft.com/office/powerpoint/2010/main" val="3463370071"/>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25BD06D-C7AD-42A1-9416-8E6A08C9215B}" type="datetimeFigureOut">
              <a:rPr lang="en-US" smtClean="0">
                <a:solidFill>
                  <a:prstClr val="black">
                    <a:tint val="75000"/>
                  </a:prstClr>
                </a:solidFill>
              </a:rPr>
              <a:t>6/19/2021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69E485F-E199-4393-B63A-B46C39F51565}" type="slidenum">
              <a:rPr lang="en-US" smtClean="0">
                <a:solidFill>
                  <a:srgbClr val="636363"/>
                </a:solidFill>
              </a:rPr>
              <a:t>‹#›</a:t>
            </a:fld>
            <a:endParaRPr lang="en-US">
              <a:solidFill>
                <a:srgbClr val="636363"/>
              </a:solidFill>
            </a:endParaRP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r>
              <a:rPr lang="en-US" sz="8000">
                <a:ln w="3175" cmpd="sng">
                  <a:noFill/>
                </a:ln>
                <a:solidFill>
                  <a:srgbClr val="636363">
                    <a:lumMod val="60000"/>
                    <a:lumOff val="40000"/>
                  </a:srgbClr>
                </a:solidFill>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r>
              <a:rPr lang="en-US" sz="8000">
                <a:ln w="3175" cmpd="sng">
                  <a:noFill/>
                </a:ln>
                <a:solidFill>
                  <a:srgbClr val="636363">
                    <a:lumMod val="60000"/>
                    <a:lumOff val="40000"/>
                  </a:srgbClr>
                </a:solidFill>
                <a:latin typeface="Arial"/>
              </a:rPr>
              <a:t>”</a:t>
            </a:r>
            <a:endParaRPr lang="en-US">
              <a:solidFill>
                <a:srgbClr val="636363">
                  <a:lumMod val="60000"/>
                  <a:lumOff val="40000"/>
                </a:srgbClr>
              </a:solidFill>
              <a:latin typeface="Arial"/>
            </a:endParaRPr>
          </a:p>
        </p:txBody>
      </p:sp>
    </p:spTree>
    <p:extLst>
      <p:ext uri="{BB962C8B-B14F-4D97-AF65-F5344CB8AC3E}">
        <p14:creationId xmlns:p14="http://schemas.microsoft.com/office/powerpoint/2010/main" val="3334780001"/>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25BD06D-C7AD-42A1-9416-8E6A08C9215B}" type="datetimeFigureOut">
              <a:rPr lang="en-US" smtClean="0">
                <a:solidFill>
                  <a:prstClr val="black">
                    <a:tint val="75000"/>
                  </a:prstClr>
                </a:solidFill>
              </a:rPr>
              <a:t>6/19/2021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69E485F-E199-4393-B63A-B46C39F51565}" type="slidenum">
              <a:rPr lang="en-US" smtClean="0">
                <a:solidFill>
                  <a:srgbClr val="636363"/>
                </a:solidFill>
              </a:rPr>
              <a:t>‹#›</a:t>
            </a:fld>
            <a:endParaRPr lang="en-US">
              <a:solidFill>
                <a:srgbClr val="636363"/>
              </a:solidFill>
            </a:endParaRPr>
          </a:p>
        </p:txBody>
      </p:sp>
    </p:spTree>
    <p:extLst>
      <p:ext uri="{BB962C8B-B14F-4D97-AF65-F5344CB8AC3E}">
        <p14:creationId xmlns:p14="http://schemas.microsoft.com/office/powerpoint/2010/main" val="2827052479"/>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25BD06D-C7AD-42A1-9416-8E6A08C9215B}" type="datetimeFigureOut">
              <a:rPr lang="en-US" smtClean="0">
                <a:solidFill>
                  <a:prstClr val="black">
                    <a:tint val="75000"/>
                  </a:prstClr>
                </a:solidFill>
              </a:rPr>
              <a:t>6/19/2021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69E485F-E199-4393-B63A-B46C39F51565}" type="slidenum">
              <a:rPr lang="en-US" smtClean="0">
                <a:solidFill>
                  <a:srgbClr val="636363"/>
                </a:solidFill>
              </a:rPr>
              <a:t>‹#›</a:t>
            </a:fld>
            <a:endParaRPr lang="en-US">
              <a:solidFill>
                <a:srgbClr val="636363"/>
              </a:solidFill>
            </a:endParaRP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r>
              <a:rPr lang="en-US" sz="8000">
                <a:ln w="3175" cmpd="sng">
                  <a:noFill/>
                </a:ln>
                <a:solidFill>
                  <a:srgbClr val="636363">
                    <a:lumMod val="60000"/>
                    <a:lumOff val="40000"/>
                  </a:srgbClr>
                </a:solidFill>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r>
              <a:rPr lang="en-US" sz="8000">
                <a:ln w="3175" cmpd="sng">
                  <a:noFill/>
                </a:ln>
                <a:solidFill>
                  <a:srgbClr val="636363">
                    <a:lumMod val="60000"/>
                    <a:lumOff val="40000"/>
                  </a:srgbClr>
                </a:solidFill>
                <a:latin typeface="Arial"/>
              </a:rPr>
              <a:t>”</a:t>
            </a:r>
          </a:p>
        </p:txBody>
      </p:sp>
    </p:spTree>
    <p:extLst>
      <p:ext uri="{BB962C8B-B14F-4D97-AF65-F5344CB8AC3E}">
        <p14:creationId xmlns:p14="http://schemas.microsoft.com/office/powerpoint/2010/main" val="419189780"/>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25BD06D-C7AD-42A1-9416-8E6A08C9215B}" type="datetimeFigureOut">
              <a:rPr lang="en-US" smtClean="0">
                <a:solidFill>
                  <a:prstClr val="black">
                    <a:tint val="75000"/>
                  </a:prstClr>
                </a:solidFill>
              </a:rPr>
              <a:t>6/19/2021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69E485F-E199-4393-B63A-B46C39F51565}" type="slidenum">
              <a:rPr lang="en-US" smtClean="0">
                <a:solidFill>
                  <a:srgbClr val="636363"/>
                </a:solidFill>
              </a:rPr>
              <a:t>‹#›</a:t>
            </a:fld>
            <a:endParaRPr lang="en-US">
              <a:solidFill>
                <a:srgbClr val="636363"/>
              </a:solidFill>
            </a:endParaRPr>
          </a:p>
        </p:txBody>
      </p:sp>
    </p:spTree>
    <p:extLst>
      <p:ext uri="{BB962C8B-B14F-4D97-AF65-F5344CB8AC3E}">
        <p14:creationId xmlns:p14="http://schemas.microsoft.com/office/powerpoint/2010/main" val="2665986007"/>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25BD06D-C7AD-42A1-9416-8E6A08C9215B}" type="datetimeFigureOut">
              <a:rPr lang="en-US" smtClean="0">
                <a:solidFill>
                  <a:prstClr val="black">
                    <a:tint val="75000"/>
                  </a:prstClr>
                </a:solidFill>
              </a:rPr>
              <a:t>6/19/2021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69E485F-E199-4393-B63A-B46C39F51565}" type="slidenum">
              <a:rPr lang="en-US" smtClean="0">
                <a:solidFill>
                  <a:srgbClr val="636363"/>
                </a:solidFill>
              </a:rPr>
              <a:t>‹#›</a:t>
            </a:fld>
            <a:endParaRPr lang="en-US">
              <a:solidFill>
                <a:srgbClr val="636363"/>
              </a:solidFill>
            </a:endParaRPr>
          </a:p>
        </p:txBody>
      </p:sp>
    </p:spTree>
    <p:extLst>
      <p:ext uri="{BB962C8B-B14F-4D97-AF65-F5344CB8AC3E}">
        <p14:creationId xmlns:p14="http://schemas.microsoft.com/office/powerpoint/2010/main" val="3680752058"/>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25BD06D-C7AD-42A1-9416-8E6A08C9215B}" type="datetimeFigureOut">
              <a:rPr lang="en-US" smtClean="0">
                <a:solidFill>
                  <a:prstClr val="black">
                    <a:tint val="75000"/>
                  </a:prstClr>
                </a:solidFill>
              </a:rPr>
              <a:t>6/19/2021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69E485F-E199-4393-B63A-B46C39F51565}" type="slidenum">
              <a:rPr lang="en-US" smtClean="0">
                <a:solidFill>
                  <a:srgbClr val="636363"/>
                </a:solidFill>
              </a:rPr>
              <a:t>‹#›</a:t>
            </a:fld>
            <a:endParaRPr lang="en-US">
              <a:solidFill>
                <a:srgbClr val="636363"/>
              </a:solidFill>
            </a:endParaRPr>
          </a:p>
        </p:txBody>
      </p:sp>
    </p:spTree>
    <p:extLst>
      <p:ext uri="{BB962C8B-B14F-4D97-AF65-F5344CB8AC3E}">
        <p14:creationId xmlns:p14="http://schemas.microsoft.com/office/powerpoint/2010/main" val="3874788923"/>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25BD06D-C7AD-42A1-9416-8E6A08C9215B}" type="datetimeFigureOut">
              <a:rPr lang="en-US" smtClean="0">
                <a:solidFill>
                  <a:prstClr val="black">
                    <a:tint val="75000"/>
                  </a:prstClr>
                </a:solidFill>
              </a:rPr>
              <a:t>6/19/2021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69E485F-E199-4393-B63A-B46C39F51565}" type="slidenum">
              <a:rPr lang="en-US" smtClean="0">
                <a:solidFill>
                  <a:srgbClr val="636363"/>
                </a:solidFill>
              </a:rPr>
              <a:t>‹#›</a:t>
            </a:fld>
            <a:endParaRPr lang="en-US">
              <a:solidFill>
                <a:srgbClr val="636363"/>
              </a:solidFill>
            </a:endParaRPr>
          </a:p>
        </p:txBody>
      </p:sp>
    </p:spTree>
    <p:extLst>
      <p:ext uri="{BB962C8B-B14F-4D97-AF65-F5344CB8AC3E}">
        <p14:creationId xmlns:p14="http://schemas.microsoft.com/office/powerpoint/2010/main" val="2470259847"/>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25BD06D-C7AD-42A1-9416-8E6A08C9215B}" type="datetimeFigureOut">
              <a:rPr lang="en-US" smtClean="0">
                <a:solidFill>
                  <a:prstClr val="black">
                    <a:tint val="75000"/>
                  </a:prstClr>
                </a:solidFill>
              </a:rPr>
              <a:t>6/19/2021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69E485F-E199-4393-B63A-B46C39F51565}" type="slidenum">
              <a:rPr lang="en-US" smtClean="0">
                <a:solidFill>
                  <a:srgbClr val="636363"/>
                </a:solidFill>
              </a:rPr>
              <a:t>‹#›</a:t>
            </a:fld>
            <a:endParaRPr lang="en-US">
              <a:solidFill>
                <a:srgbClr val="636363"/>
              </a:solidFill>
            </a:endParaRPr>
          </a:p>
        </p:txBody>
      </p:sp>
    </p:spTree>
    <p:extLst>
      <p:ext uri="{BB962C8B-B14F-4D97-AF65-F5344CB8AC3E}">
        <p14:creationId xmlns:p14="http://schemas.microsoft.com/office/powerpoint/2010/main" val="1221034451"/>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25BD06D-C7AD-42A1-9416-8E6A08C9215B}" type="datetimeFigureOut">
              <a:rPr lang="en-US" smtClean="0">
                <a:solidFill>
                  <a:prstClr val="black">
                    <a:tint val="75000"/>
                  </a:prstClr>
                </a:solidFill>
              </a:rPr>
              <a:t>6/19/2021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F69E485F-E199-4393-B63A-B46C39F51565}" type="slidenum">
              <a:rPr lang="en-US" smtClean="0">
                <a:solidFill>
                  <a:srgbClr val="636363"/>
                </a:solidFill>
              </a:rPr>
              <a:t>‹#›</a:t>
            </a:fld>
            <a:endParaRPr lang="en-US">
              <a:solidFill>
                <a:srgbClr val="636363"/>
              </a:solidFill>
            </a:endParaRPr>
          </a:p>
        </p:txBody>
      </p:sp>
    </p:spTree>
    <p:extLst>
      <p:ext uri="{BB962C8B-B14F-4D97-AF65-F5344CB8AC3E}">
        <p14:creationId xmlns:p14="http://schemas.microsoft.com/office/powerpoint/2010/main" val="1099876831"/>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25BD06D-C7AD-42A1-9416-8E6A08C9215B}" type="datetimeFigureOut">
              <a:rPr lang="en-US" smtClean="0">
                <a:solidFill>
                  <a:prstClr val="black">
                    <a:tint val="75000"/>
                  </a:prstClr>
                </a:solidFill>
              </a:rPr>
              <a:t>6/19/2021</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F69E485F-E199-4393-B63A-B46C39F51565}" type="slidenum">
              <a:rPr lang="en-US" smtClean="0">
                <a:solidFill>
                  <a:srgbClr val="636363"/>
                </a:solidFill>
              </a:rPr>
              <a:t>‹#›</a:t>
            </a:fld>
            <a:endParaRPr lang="en-US">
              <a:solidFill>
                <a:srgbClr val="636363"/>
              </a:solidFill>
            </a:endParaRPr>
          </a:p>
        </p:txBody>
      </p:sp>
    </p:spTree>
    <p:extLst>
      <p:ext uri="{BB962C8B-B14F-4D97-AF65-F5344CB8AC3E}">
        <p14:creationId xmlns:p14="http://schemas.microsoft.com/office/powerpoint/2010/main" val="3750208981"/>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p>
        </p:txBody>
      </p:sp>
      <p:sp>
        <p:nvSpPr>
          <p:cNvPr id="3" name="Date Placeholder 2"/>
          <p:cNvSpPr>
            <a:spLocks noGrp="1"/>
          </p:cNvSpPr>
          <p:nvPr>
            <p:ph type="dt" sz="half" idx="10"/>
          </p:nvPr>
        </p:nvSpPr>
        <p:spPr/>
        <p:txBody>
          <a:bodyPr/>
          <a:lstStyle/>
          <a:p>
            <a:fld id="{A25BD06D-C7AD-42A1-9416-8E6A08C9215B}" type="datetimeFigureOut">
              <a:rPr lang="en-US" smtClean="0">
                <a:solidFill>
                  <a:prstClr val="black">
                    <a:tint val="75000"/>
                  </a:prstClr>
                </a:solidFill>
              </a:rPr>
              <a:t>6/19/2021</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F69E485F-E199-4393-B63A-B46C39F51565}" type="slidenum">
              <a:rPr lang="en-US" smtClean="0">
                <a:solidFill>
                  <a:srgbClr val="636363"/>
                </a:solidFill>
              </a:rPr>
              <a:t>‹#›</a:t>
            </a:fld>
            <a:endParaRPr lang="en-US">
              <a:solidFill>
                <a:srgbClr val="636363"/>
              </a:solidFill>
            </a:endParaRPr>
          </a:p>
        </p:txBody>
      </p:sp>
    </p:spTree>
    <p:extLst>
      <p:ext uri="{BB962C8B-B14F-4D97-AF65-F5344CB8AC3E}">
        <p14:creationId xmlns:p14="http://schemas.microsoft.com/office/powerpoint/2010/main" val="1334137957"/>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5BD06D-C7AD-42A1-9416-8E6A08C9215B}" type="datetimeFigureOut">
              <a:rPr lang="en-US" smtClean="0">
                <a:solidFill>
                  <a:prstClr val="black">
                    <a:tint val="75000"/>
                  </a:prstClr>
                </a:solidFill>
              </a:rPr>
              <a:t>6/19/2021</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F69E485F-E199-4393-B63A-B46C39F51565}" type="slidenum">
              <a:rPr lang="en-US" smtClean="0">
                <a:solidFill>
                  <a:srgbClr val="636363"/>
                </a:solidFill>
              </a:rPr>
              <a:t>‹#›</a:t>
            </a:fld>
            <a:endParaRPr lang="en-US">
              <a:solidFill>
                <a:srgbClr val="636363"/>
              </a:solidFill>
            </a:endParaRPr>
          </a:p>
        </p:txBody>
      </p:sp>
    </p:spTree>
    <p:extLst>
      <p:ext uri="{BB962C8B-B14F-4D97-AF65-F5344CB8AC3E}">
        <p14:creationId xmlns:p14="http://schemas.microsoft.com/office/powerpoint/2010/main" val="291273555"/>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25BD06D-C7AD-42A1-9416-8E6A08C9215B}" type="datetimeFigureOut">
              <a:rPr lang="en-US" smtClean="0">
                <a:solidFill>
                  <a:prstClr val="black">
                    <a:tint val="75000"/>
                  </a:prstClr>
                </a:solidFill>
              </a:rPr>
              <a:t>6/19/2021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F69E485F-E199-4393-B63A-B46C39F51565}" type="slidenum">
              <a:rPr lang="en-US" smtClean="0">
                <a:solidFill>
                  <a:srgbClr val="636363"/>
                </a:solidFill>
              </a:rPr>
              <a:t>‹#›</a:t>
            </a:fld>
            <a:endParaRPr lang="en-US">
              <a:solidFill>
                <a:srgbClr val="636363"/>
              </a:solidFill>
            </a:endParaRPr>
          </a:p>
        </p:txBody>
      </p:sp>
    </p:spTree>
    <p:extLst>
      <p:ext uri="{BB962C8B-B14F-4D97-AF65-F5344CB8AC3E}">
        <p14:creationId xmlns:p14="http://schemas.microsoft.com/office/powerpoint/2010/main" val="2894150743"/>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A25BD06D-C7AD-42A1-9416-8E6A08C9215B}" type="datetimeFigureOut">
              <a:rPr lang="en-US" smtClean="0">
                <a:solidFill>
                  <a:prstClr val="black">
                    <a:tint val="75000"/>
                  </a:prstClr>
                </a:solidFill>
              </a:rPr>
              <a:t>6/19/2021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F69E485F-E199-4393-B63A-B46C39F51565}" type="slidenum">
              <a:rPr lang="en-US" smtClean="0">
                <a:solidFill>
                  <a:srgbClr val="636363"/>
                </a:solidFill>
              </a:rPr>
              <a:t>‹#›</a:t>
            </a:fld>
            <a:endParaRPr lang="en-US">
              <a:solidFill>
                <a:srgbClr val="636363"/>
              </a:solidFill>
            </a:endParaRPr>
          </a:p>
        </p:txBody>
      </p:sp>
    </p:spTree>
    <p:extLst>
      <p:ext uri="{BB962C8B-B14F-4D97-AF65-F5344CB8AC3E}">
        <p14:creationId xmlns:p14="http://schemas.microsoft.com/office/powerpoint/2010/main" val="603817395"/>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a:solidFill>
                  <a:prstClr val="white"/>
                </a:solidFill>
              </a:endParaRPr>
            </a:p>
          </p:txBody>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a:solidFill>
                  <a:prstClr val="white"/>
                </a:solidFill>
              </a:endParaRPr>
            </a:p>
          </p:txBody>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a:solidFill>
                  <a:prstClr val="white"/>
                </a:solidFill>
              </a:endParaRPr>
            </a:p>
          </p:txBody>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a:solidFill>
                  <a:prstClr val="white"/>
                </a:solidFill>
              </a:endParaRPr>
            </a:p>
          </p:txBody>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a:solidFill>
                  <a:prstClr val="white"/>
                </a:solidFill>
              </a:endParaRPr>
            </a:p>
          </p:txBody>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a:solidFill>
                  <a:prstClr val="white"/>
                </a:solidFill>
              </a:endParaRPr>
            </a:p>
          </p:txBody>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a:solidFill>
                  <a:prstClr val="white"/>
                </a:solidFill>
              </a:endParaRPr>
            </a:p>
          </p:txBody>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a:solidFill>
                  <a:prstClr val="white"/>
                </a:solidFill>
              </a:endParaRPr>
            </a:p>
          </p:txBody>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25BD06D-C7AD-42A1-9416-8E6A08C9215B}" type="datetimeFigureOut">
              <a:rPr lang="en-US" smtClean="0">
                <a:solidFill>
                  <a:prstClr val="black">
                    <a:tint val="75000"/>
                  </a:prstClr>
                </a:solidFill>
              </a:rPr>
              <a:t>6/19/2021</a:t>
            </a:fld>
            <a:endParaRPr lang="en-US">
              <a:solidFill>
                <a:prstClr val="black">
                  <a:tint val="75000"/>
                </a:prstClr>
              </a:solidFill>
            </a:endParaRP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69E485F-E199-4393-B63A-B46C39F51565}" type="slidenum">
              <a:rPr lang="en-US" smtClean="0">
                <a:solidFill>
                  <a:srgbClr val="636363"/>
                </a:solidFill>
              </a:rPr>
              <a:t>‹#›</a:t>
            </a:fld>
            <a:endParaRPr lang="en-US">
              <a:solidFill>
                <a:srgbClr val="636363"/>
              </a:solidFill>
            </a:endParaRPr>
          </a:p>
        </p:txBody>
      </p:sp>
    </p:spTree>
    <p:extLst>
      <p:ext uri="{BB962C8B-B14F-4D97-AF65-F5344CB8AC3E}">
        <p14:creationId xmlns:p14="http://schemas.microsoft.com/office/powerpoint/2010/main" val="3524728163"/>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Lst>
  <p:transition/>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ct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ct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ct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ct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ct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ct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ct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ct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ct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2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91929" y="678019"/>
            <a:ext cx="8873287" cy="1646302"/>
          </a:xfrm>
        </p:spPr>
        <p:txBody>
          <a:bodyPr/>
          <a:lstStyle/>
          <a:p>
            <a:pPr algn="ctr"/>
            <a:r>
              <a:rPr lang="en-US" sz="4000" b="1">
                <a:solidFill>
                  <a:srgbClr val="24639C"/>
                </a:solidFill>
                <a:latin typeface="Arial" panose="020B0604020202020204" pitchFamily="34" charset="0"/>
                <a:cs typeface="Arial" panose="020B0604020202020204" pitchFamily="34" charset="0"/>
              </a:rPr>
              <a:t>2021: What Employers Need to Know for the New Year</a:t>
            </a:r>
            <a:endParaRPr lang="en-US" sz="3500" b="1">
              <a:solidFill>
                <a:srgbClr val="24639C"/>
              </a:solidFill>
              <a:latin typeface="Arial" panose="020B0604020202020204" pitchFamily="34" charset="0"/>
              <a:cs typeface="Arial" panose="020B0604020202020204" pitchFamily="34" charset="0"/>
            </a:endParaRPr>
          </a:p>
        </p:txBody>
      </p:sp>
      <p:sp>
        <p:nvSpPr>
          <p:cNvPr id="8" name="Subtitle 2">
            <a:extLst>
              <a:ext uri="{FF2B5EF4-FFF2-40B4-BE49-F238E27FC236}">
                <a16:creationId xmlns:a16="http://schemas.microsoft.com/office/drawing/2014/main" id="{FC5CE2CE-5387-E84F-B665-4C4126B8BFDC}"/>
              </a:ext>
            </a:extLst>
          </p:cNvPr>
          <p:cNvSpPr txBox="1"/>
          <p:nvPr/>
        </p:nvSpPr>
        <p:spPr>
          <a:xfrm>
            <a:off x="2697004" y="3010089"/>
            <a:ext cx="6993984" cy="1854925"/>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spcBef>
                <a:spcPts val="500"/>
              </a:spcBef>
              <a:buNone/>
              <a:defRPr/>
            </a:pPr>
            <a:r>
              <a:rPr lang="en-US" sz="2800" b="1">
                <a:solidFill>
                  <a:schemeClr val="accent1"/>
                </a:solidFill>
                <a:latin typeface="Arial" panose="020B0604020202020204" pitchFamily="34" charset="0"/>
                <a:cs typeface="Arial" panose="020B0604020202020204" pitchFamily="34" charset="0"/>
              </a:rPr>
              <a:t>Presented By</a:t>
            </a:r>
          </a:p>
          <a:p>
            <a:pPr marL="0" indent="0" algn="r">
              <a:spcBef>
                <a:spcPts val="500"/>
              </a:spcBef>
              <a:buNone/>
              <a:defRPr/>
            </a:pPr>
            <a:r>
              <a:rPr lang="en-US" sz="2800" b="1">
                <a:solidFill>
                  <a:schemeClr val="accent1"/>
                </a:solidFill>
                <a:latin typeface="Arial" panose="020B0604020202020204" pitchFamily="34" charset="0"/>
                <a:cs typeface="Arial" panose="020B0604020202020204" pitchFamily="34" charset="0"/>
              </a:rPr>
              <a:t>Matt Stiles &amp; Matthew Cannova</a:t>
            </a:r>
          </a:p>
          <a:p>
            <a:pPr marL="0" indent="0" algn="r">
              <a:spcBef>
                <a:spcPts val="500"/>
              </a:spcBef>
              <a:buNone/>
              <a:defRPr/>
            </a:pPr>
            <a:r>
              <a:rPr lang="en-US" sz="2800" b="1">
                <a:solidFill>
                  <a:schemeClr val="accent1"/>
                </a:solidFill>
                <a:latin typeface="Arial" panose="020B0604020202020204" pitchFamily="34" charset="0"/>
                <a:cs typeface="Arial" panose="020B0604020202020204" pitchFamily="34" charset="0"/>
              </a:rPr>
              <a:t>Maynard, Cooper &amp; Gale, P.C.</a:t>
            </a:r>
          </a:p>
          <a:p>
            <a:pPr marL="0" indent="0" algn="r">
              <a:spcBef>
                <a:spcPts val="500"/>
              </a:spcBef>
              <a:buNone/>
              <a:defRPr/>
            </a:pPr>
            <a:r>
              <a:rPr lang="en-US" sz="2800" b="1">
                <a:solidFill>
                  <a:schemeClr val="accent1"/>
                </a:solidFill>
                <a:latin typeface="Arial" panose="020B0604020202020204" pitchFamily="34" charset="0"/>
                <a:cs typeface="Arial" panose="020B0604020202020204" pitchFamily="34" charset="0"/>
              </a:rPr>
              <a:t>January 2021</a:t>
            </a:r>
          </a:p>
          <a:p>
            <a:pPr algn="r">
              <a:defRPr/>
            </a:pPr>
            <a:endParaRPr lang="en-US" sz="2800" b="1">
              <a:solidFill>
                <a:schemeClr val="accent1"/>
              </a:solidFill>
              <a:latin typeface="Arial" panose="020B0604020202020204" pitchFamily="34" charset="0"/>
              <a:cs typeface="Arial" panose="020B0604020202020204" pitchFamily="34" charset="0"/>
            </a:endParaRPr>
          </a:p>
        </p:txBody>
      </p:sp>
      <p:pic>
        <p:nvPicPr>
          <p:cNvPr id="9" name="Picture 2">
            <a:extLst>
              <a:ext uri="{FF2B5EF4-FFF2-40B4-BE49-F238E27FC236}">
                <a16:creationId xmlns:a16="http://schemas.microsoft.com/office/drawing/2014/main" id="{B7322DAF-B5B1-8143-BB66-8D56F8CE0713}"/>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8691741" y="5095804"/>
            <a:ext cx="829127" cy="305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5" name="Group 4"/>
          <p:cNvGrpSpPr/>
          <p:nvPr/>
        </p:nvGrpSpPr>
        <p:grpSpPr>
          <a:xfrm>
            <a:off x="1903677" y="5631794"/>
            <a:ext cx="6126923" cy="1034853"/>
            <a:chOff x="2554896" y="5549272"/>
            <a:chExt cx="5212022" cy="1034853"/>
          </a:xfrm>
        </p:grpSpPr>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3403712" y="5549272"/>
              <a:ext cx="3520131" cy="82348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2554896" y="6360987"/>
              <a:ext cx="5212022" cy="223138"/>
            </a:xfrm>
            <a:prstGeom prst="rect">
              <a:avLst/>
            </a:prstGeom>
          </p:spPr>
          <p:txBody>
            <a:bodyPr wrap="square">
              <a:spAutoFit/>
            </a:bodyPr>
            <a:lstStyle/>
            <a:p>
              <a:pPr algn="ctr"/>
              <a:r>
                <a:rPr lang="en-US" sz="850" spc="100">
                  <a:solidFill>
                    <a:srgbClr val="6E7679"/>
                  </a:solidFill>
                  <a:latin typeface="Arial" panose="020B0604020202020204" pitchFamily="34" charset="0"/>
                  <a:ea typeface="Calibri" panose="020F0502020204030204" pitchFamily="34" charset="0"/>
                </a:rPr>
                <a:t>ALABAMA </a:t>
              </a:r>
              <a:r>
                <a:rPr lang="en-US" sz="850" spc="100">
                  <a:solidFill>
                    <a:srgbClr val="C32032"/>
                  </a:solidFill>
                  <a:latin typeface="Arial" panose="020B0604020202020204" pitchFamily="34" charset="0"/>
                  <a:ea typeface="Calibri" panose="020F0502020204030204" pitchFamily="34" charset="0"/>
                </a:rPr>
                <a:t>|</a:t>
              </a:r>
              <a:r>
                <a:rPr lang="en-US" sz="850" spc="100">
                  <a:solidFill>
                    <a:srgbClr val="6E7679"/>
                  </a:solidFill>
                  <a:latin typeface="Arial" panose="020B0604020202020204" pitchFamily="34" charset="0"/>
                  <a:ea typeface="Calibri" panose="020F0502020204030204" pitchFamily="34" charset="0"/>
                </a:rPr>
                <a:t> CALIFORNIA </a:t>
              </a:r>
              <a:r>
                <a:rPr lang="en-US" sz="850" spc="100">
                  <a:solidFill>
                    <a:srgbClr val="C32032"/>
                  </a:solidFill>
                  <a:latin typeface="Arial" panose="020B0604020202020204" pitchFamily="34" charset="0"/>
                  <a:ea typeface="Calibri" panose="020F0502020204030204" pitchFamily="34" charset="0"/>
                </a:rPr>
                <a:t>|</a:t>
              </a:r>
              <a:r>
                <a:rPr lang="en-US" sz="850" spc="100">
                  <a:solidFill>
                    <a:srgbClr val="6E7679"/>
                  </a:solidFill>
                  <a:latin typeface="Arial" panose="020B0604020202020204" pitchFamily="34" charset="0"/>
                  <a:ea typeface="Calibri" panose="020F0502020204030204" pitchFamily="34" charset="0"/>
                </a:rPr>
                <a:t> FLORIDA </a:t>
              </a:r>
              <a:r>
                <a:rPr lang="en-US" sz="850" spc="100">
                  <a:solidFill>
                    <a:srgbClr val="C32032"/>
                  </a:solidFill>
                  <a:latin typeface="Arial" panose="020B0604020202020204" pitchFamily="34" charset="0"/>
                  <a:ea typeface="Calibri" panose="020F0502020204030204" pitchFamily="34" charset="0"/>
                </a:rPr>
                <a:t>| </a:t>
              </a:r>
              <a:r>
                <a:rPr lang="en-US" sz="850" spc="100">
                  <a:solidFill>
                    <a:srgbClr val="6E7679"/>
                  </a:solidFill>
                  <a:latin typeface="Arial" panose="020B0604020202020204" pitchFamily="34" charset="0"/>
                  <a:ea typeface="Calibri" panose="020F0502020204030204" pitchFamily="34" charset="0"/>
                </a:rPr>
                <a:t>NEW YORK </a:t>
              </a:r>
              <a:r>
                <a:rPr lang="en-US" sz="850" spc="100">
                  <a:solidFill>
                    <a:srgbClr val="C32032"/>
                  </a:solidFill>
                  <a:latin typeface="Arial" panose="020B0604020202020204" pitchFamily="34" charset="0"/>
                  <a:ea typeface="Calibri" panose="020F0502020204030204" pitchFamily="34" charset="0"/>
                </a:rPr>
                <a:t>|</a:t>
              </a:r>
              <a:r>
                <a:rPr lang="en-US" sz="850" spc="100">
                  <a:solidFill>
                    <a:srgbClr val="6E7679"/>
                  </a:solidFill>
                  <a:latin typeface="Arial" panose="020B0604020202020204" pitchFamily="34" charset="0"/>
                  <a:ea typeface="Calibri" panose="020F0502020204030204" pitchFamily="34" charset="0"/>
                </a:rPr>
                <a:t> TENNESSEE </a:t>
              </a:r>
              <a:r>
                <a:rPr lang="en-US" sz="850" spc="100">
                  <a:solidFill>
                    <a:srgbClr val="C32032"/>
                  </a:solidFill>
                  <a:latin typeface="Arial" panose="020B0604020202020204" pitchFamily="34" charset="0"/>
                  <a:ea typeface="Calibri" panose="020F0502020204030204" pitchFamily="34" charset="0"/>
                </a:rPr>
                <a:t>|</a:t>
              </a:r>
              <a:r>
                <a:rPr lang="en-US" sz="850" spc="100">
                  <a:solidFill>
                    <a:srgbClr val="6E7679"/>
                  </a:solidFill>
                  <a:latin typeface="Arial" panose="020B0604020202020204" pitchFamily="34" charset="0"/>
                  <a:ea typeface="Calibri" panose="020F0502020204030204" pitchFamily="34" charset="0"/>
                </a:rPr>
                <a:t> TEXAS </a:t>
              </a:r>
              <a:r>
                <a:rPr lang="en-US" sz="850" spc="100">
                  <a:solidFill>
                    <a:srgbClr val="C32032"/>
                  </a:solidFill>
                  <a:latin typeface="Arial" panose="020B0604020202020204" pitchFamily="34" charset="0"/>
                  <a:ea typeface="Calibri" panose="020F0502020204030204" pitchFamily="34" charset="0"/>
                </a:rPr>
                <a:t>|</a:t>
              </a:r>
              <a:r>
                <a:rPr lang="en-US" sz="850" spc="100">
                  <a:solidFill>
                    <a:srgbClr val="6E7679"/>
                  </a:solidFill>
                  <a:latin typeface="Arial" panose="020B0604020202020204" pitchFamily="34" charset="0"/>
                  <a:ea typeface="Calibri" panose="020F0502020204030204" pitchFamily="34" charset="0"/>
                </a:rPr>
                <a:t> WASHINGTON DC</a:t>
              </a:r>
              <a:endParaRPr lang="en-US" sz="850"/>
            </a:p>
          </p:txBody>
        </p:sp>
      </p:grpSp>
      <p:cxnSp>
        <p:nvCxnSpPr>
          <p:cNvPr id="11" name="Straight Connector 10"/>
          <p:cNvCxnSpPr/>
          <p:nvPr/>
        </p:nvCxnSpPr>
        <p:spPr bwMode="auto">
          <a:xfrm>
            <a:off x="1170172" y="2470614"/>
            <a:ext cx="7987212" cy="1713"/>
          </a:xfrm>
          <a:prstGeom prst="line">
            <a:avLst/>
          </a:prstGeom>
          <a:ln>
            <a:solidFill>
              <a:srgbClr val="005DA2"/>
            </a:solidFill>
            <a:headEnd type="none" w="med" len="med"/>
            <a:tailEnd type="none" w="med" len="med"/>
          </a:ln>
          <a:effectLst>
            <a:outerShdw blurRad="50800" dist="38100" dir="2700000" algn="tl" rotWithShape="0">
              <a:prstClr val="black">
                <a:alpha val="40000"/>
              </a:prstClr>
            </a:outerShdw>
          </a:effectLst>
        </p:spPr>
        <p:style>
          <a:lnRef idx="2">
            <a:schemeClr val="accent5"/>
          </a:lnRef>
          <a:fillRef idx="0">
            <a:schemeClr val="accent5"/>
          </a:fillRef>
          <a:effectRef idx="1">
            <a:schemeClr val="accent5"/>
          </a:effectRef>
          <a:fontRef idx="minor">
            <a:schemeClr val="tx1"/>
          </a:fontRef>
        </p:style>
      </p:cxnSp>
      <p:pic>
        <p:nvPicPr>
          <p:cNvPr id="10" name="Picture 9"/>
          <p:cNvPicPr>
            <a:picLocks noChangeAspect="1"/>
          </p:cNvPicPr>
          <p:nvPr/>
        </p:nvPicPr>
        <p:blipFill>
          <a:blip r:embed="rId4"/>
          <a:stretch>
            <a:fillRect/>
          </a:stretch>
        </p:blipFill>
        <p:spPr>
          <a:xfrm>
            <a:off x="7642937" y="5113593"/>
            <a:ext cx="958652" cy="269621"/>
          </a:xfrm>
          <a:prstGeom prst="rect">
            <a:avLst/>
          </a:prstGeom>
        </p:spPr>
      </p:pic>
      <p:pic>
        <p:nvPicPr>
          <p:cNvPr id="12" name="Picture 1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32337" y="3056486"/>
            <a:ext cx="3189093" cy="1438060"/>
          </a:xfrm>
          <a:prstGeom prst="rect">
            <a:avLst/>
          </a:prstGeom>
        </p:spPr>
      </p:pic>
    </p:spTree>
    <p:extLst>
      <p:ext uri="{BB962C8B-B14F-4D97-AF65-F5344CB8AC3E}">
        <p14:creationId xmlns:p14="http://schemas.microsoft.com/office/powerpoint/2010/main" val="1859312719"/>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367" y="192738"/>
            <a:ext cx="9515723" cy="1048590"/>
          </a:xfrm>
        </p:spPr>
        <p:txBody>
          <a:bodyPr>
            <a:noAutofit/>
          </a:bodyPr>
          <a:lstStyle/>
          <a:p>
            <a:r>
              <a:rPr lang="en-US" sz="3000" b="1" kern="0">
                <a:solidFill>
                  <a:schemeClr val="tx1">
                    <a:lumMod val="65000"/>
                    <a:lumOff val="35000"/>
                  </a:schemeClr>
                </a:solidFill>
                <a:latin typeface="Arial" panose="020B0604020202020204" pitchFamily="34" charset="0"/>
                <a:cs typeface="Arial" panose="020B0604020202020204" pitchFamily="34" charset="0"/>
              </a:rPr>
              <a:t>EEOC Issues Guidance on Employer Vaccine Requirements</a:t>
            </a:r>
            <a:br>
              <a:rPr lang="en-US" sz="3000" b="1" kern="0">
                <a:solidFill>
                  <a:schemeClr val="tx1">
                    <a:lumMod val="65000"/>
                    <a:lumOff val="35000"/>
                  </a:schemeClr>
                </a:solidFill>
                <a:latin typeface="Arial" panose="020B0604020202020204" pitchFamily="34" charset="0"/>
                <a:cs typeface="Arial" panose="020B0604020202020204" pitchFamily="34" charset="0"/>
              </a:rPr>
            </a:br>
            <a:endParaRPr lang="en-US" sz="3000">
              <a:solidFill>
                <a:schemeClr val="tx1">
                  <a:lumMod val="65000"/>
                  <a:lumOff val="35000"/>
                </a:schemeClr>
              </a:solidFill>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4225984" y="6335354"/>
            <a:ext cx="1870016" cy="39889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Content Placeholder 2"/>
          <p:cNvSpPr txBox="1"/>
          <p:nvPr/>
        </p:nvSpPr>
        <p:spPr bwMode="auto">
          <a:xfrm>
            <a:off x="302330" y="1273753"/>
            <a:ext cx="9531794" cy="54604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Autofit/>
          </a:bodyPr>
          <a:lstStyle>
            <a:lvl1pPr marL="230188" indent="-230188" algn="l" rtl="0" eaLnBrk="1" fontAlgn="base" hangingPunct="1">
              <a:spcBef>
                <a:spcPct val="20000"/>
              </a:spcBef>
              <a:spcAft>
                <a:spcPct val="0"/>
              </a:spcAft>
              <a:buClr>
                <a:srgbClr val="C00000"/>
              </a:buClr>
              <a:buSzTx/>
              <a:buFont typeface="Arial" panose="020B0604020202020204" pitchFamily="34" charset="0"/>
              <a:buChar char="▼"/>
              <a:defRPr lang="en-US" sz="1800" b="1" kern="1200" smtClean="0">
                <a:solidFill>
                  <a:schemeClr val="tx1">
                    <a:lumMod val="50000"/>
                    <a:lumOff val="50000"/>
                  </a:schemeClr>
                </a:solidFill>
                <a:latin typeface="Arial" panose="020B0604020202020204" pitchFamily="34" charset="0"/>
                <a:ea typeface="+mn-ea"/>
                <a:cs typeface="Arial" panose="020B0604020202020204" pitchFamily="34" charset="0"/>
              </a:defRPr>
            </a:lvl1pPr>
            <a:lvl2pPr marL="742950" indent="-285750" algn="l" rtl="0" eaLnBrk="1" fontAlgn="base" hangingPunct="1">
              <a:spcBef>
                <a:spcPct val="20000"/>
              </a:spcBef>
              <a:spcAft>
                <a:spcPct val="0"/>
              </a:spcAft>
              <a:buClr>
                <a:schemeClr val="tx1">
                  <a:lumMod val="50000"/>
                  <a:lumOff val="50000"/>
                </a:schemeClr>
              </a:buClr>
              <a:buSzPct val="75000"/>
              <a:buFont typeface="Arial" panose="020B0604020202020204" pitchFamily="34" charset="0"/>
              <a:buChar char="▼"/>
              <a:defRPr lang="en-US" sz="1600" b="1" kern="1200" smtClean="0">
                <a:solidFill>
                  <a:schemeClr val="tx1">
                    <a:lumMod val="50000"/>
                    <a:lumOff val="50000"/>
                  </a:schemeClr>
                </a:solidFill>
                <a:latin typeface="+mn-lt"/>
                <a:ea typeface="+mn-ea"/>
                <a:cs typeface="+mn-cs"/>
              </a:defRPr>
            </a:lvl2pPr>
            <a:lvl3pPr marL="1143000" indent="-228600" algn="l" rtl="0" eaLnBrk="1" fontAlgn="base" hangingPunct="1">
              <a:spcBef>
                <a:spcPct val="20000"/>
              </a:spcBef>
              <a:spcAft>
                <a:spcPct val="0"/>
              </a:spcAft>
              <a:buClr>
                <a:schemeClr val="tx1">
                  <a:lumMod val="50000"/>
                  <a:lumOff val="50000"/>
                </a:schemeClr>
              </a:buClr>
              <a:buSzPct val="65000"/>
              <a:buFont typeface="Arial" panose="020B0604020202020204" pitchFamily="34" charset="0"/>
              <a:buChar char="▼"/>
              <a:defRPr lang="en-US" sz="1400" b="1" kern="1200" smtClean="0">
                <a:solidFill>
                  <a:schemeClr val="tx1">
                    <a:lumMod val="50000"/>
                    <a:lumOff val="50000"/>
                  </a:schemeClr>
                </a:solidFill>
                <a:latin typeface="+mn-lt"/>
                <a:ea typeface="+mn-ea"/>
                <a:cs typeface="+mn-cs"/>
              </a:defRPr>
            </a:lvl3pPr>
            <a:lvl4pPr marL="1600200" indent="-228600" algn="l" rtl="0" eaLnBrk="1" fontAlgn="base" hangingPunct="1">
              <a:spcBef>
                <a:spcPct val="20000"/>
              </a:spcBef>
              <a:spcAft>
                <a:spcPct val="0"/>
              </a:spcAft>
              <a:buClr>
                <a:schemeClr val="tx1">
                  <a:lumMod val="50000"/>
                  <a:lumOff val="50000"/>
                </a:schemeClr>
              </a:buClr>
              <a:buSzPct val="65000"/>
              <a:buFont typeface="Arial" panose="020B0604020202020204" pitchFamily="34" charset="0"/>
              <a:buChar char="▼"/>
              <a:defRPr lang="en-US" sz="1200" b="1" kern="1200" smtClean="0">
                <a:solidFill>
                  <a:schemeClr val="tx1">
                    <a:lumMod val="50000"/>
                    <a:lumOff val="50000"/>
                  </a:schemeClr>
                </a:solidFill>
                <a:latin typeface="+mn-lt"/>
                <a:ea typeface="+mn-ea"/>
                <a:cs typeface="+mn-cs"/>
              </a:defRPr>
            </a:lvl4pPr>
            <a:lvl5pPr marL="2057400" indent="-228600" algn="l" rtl="0" eaLnBrk="1" fontAlgn="base" hangingPunct="1">
              <a:spcBef>
                <a:spcPct val="20000"/>
              </a:spcBef>
              <a:spcAft>
                <a:spcPct val="0"/>
              </a:spcAft>
              <a:buClr>
                <a:schemeClr val="tx1">
                  <a:lumMod val="50000"/>
                  <a:lumOff val="50000"/>
                </a:schemeClr>
              </a:buClr>
              <a:buSzPct val="85000"/>
              <a:buFont typeface="Arial" panose="020B0604020202020204" pitchFamily="34" charset="0"/>
              <a:buChar char="▼"/>
              <a:defRPr lang="en-US" sz="1200" b="1" kern="1200">
                <a:solidFill>
                  <a:schemeClr val="tx1">
                    <a:lumMod val="50000"/>
                    <a:lumOff val="50000"/>
                  </a:schemeClr>
                </a:solidFill>
                <a:latin typeface="+mn-lt"/>
                <a:ea typeface="+mn-ea"/>
                <a:cs typeface="+mn-cs"/>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a:lstStyle>
          <a:p>
            <a:pPr>
              <a:defRPr/>
            </a:pPr>
            <a:r>
              <a:rPr lang="en-US" sz="2400">
                <a:solidFill>
                  <a:srgbClr val="AC0000"/>
                </a:solidFill>
              </a:rPr>
              <a:t>EEOC Guidance on Employer Vaccine Requirements</a:t>
            </a:r>
          </a:p>
          <a:p>
            <a:pPr lvl="1">
              <a:defRPr/>
            </a:pPr>
            <a:r>
              <a:rPr lang="en-US" sz="2200">
                <a:solidFill>
                  <a:srgbClr val="AC0000"/>
                </a:solidFill>
                <a:latin typeface="Arial" panose="020B0604020202020204" pitchFamily="34" charset="0"/>
                <a:cs typeface="Arial" panose="020B0604020202020204" pitchFamily="34" charset="0"/>
              </a:rPr>
              <a:t>Pre-Vaccination Questions</a:t>
            </a:r>
            <a:r>
              <a:rPr lang="en-US" sz="2200">
                <a:solidFill>
                  <a:schemeClr val="accent1"/>
                </a:solidFill>
                <a:latin typeface="Arial" panose="020B0604020202020204" pitchFamily="34" charset="0"/>
                <a:cs typeface="Arial" panose="020B0604020202020204" pitchFamily="34" charset="0"/>
              </a:rPr>
              <a:t>:  If employer-administered or requiring a designated third-party, the employer and third-party must comply with ADA on pre-vaccination questions. </a:t>
            </a:r>
          </a:p>
          <a:p>
            <a:pPr lvl="1">
              <a:defRPr/>
            </a:pPr>
            <a:r>
              <a:rPr lang="en-US" sz="2200">
                <a:solidFill>
                  <a:schemeClr val="accent1"/>
                </a:solidFill>
                <a:latin typeface="Arial" panose="020B0604020202020204" pitchFamily="34" charset="0"/>
                <a:cs typeface="Arial" panose="020B0604020202020204" pitchFamily="34" charset="0"/>
              </a:rPr>
              <a:t>If answering pre-vaccination questions is mandatory, employer must “have a reasonable belief, based on objective evidence, that an employee who does not answer the questions and, therefore, does not receive a vaccination, will pose a direct threat to the health or safety of her or himself or others.” </a:t>
            </a:r>
          </a:p>
          <a:p>
            <a:pPr lvl="1">
              <a:defRPr/>
            </a:pPr>
            <a:r>
              <a:rPr lang="en-US" sz="2200">
                <a:solidFill>
                  <a:schemeClr val="accent1"/>
                </a:solidFill>
                <a:latin typeface="Arial" panose="020B0604020202020204" pitchFamily="34" charset="0"/>
                <a:cs typeface="Arial" panose="020B0604020202020204" pitchFamily="34" charset="0"/>
              </a:rPr>
              <a:t>Allowing an employee to obtain a vaccination from the provider of his/her choice would avoid this requirement.</a:t>
            </a:r>
          </a:p>
        </p:txBody>
      </p:sp>
    </p:spTree>
    <p:extLst>
      <p:ext uri="{BB962C8B-B14F-4D97-AF65-F5344CB8AC3E}">
        <p14:creationId xmlns:p14="http://schemas.microsoft.com/office/powerpoint/2010/main" val="122612806"/>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367" y="192738"/>
            <a:ext cx="9515723" cy="1048590"/>
          </a:xfrm>
        </p:spPr>
        <p:txBody>
          <a:bodyPr>
            <a:noAutofit/>
          </a:bodyPr>
          <a:lstStyle/>
          <a:p>
            <a:r>
              <a:rPr lang="en-US" sz="3000" b="1" kern="0">
                <a:solidFill>
                  <a:schemeClr val="tx1">
                    <a:lumMod val="65000"/>
                    <a:lumOff val="35000"/>
                  </a:schemeClr>
                </a:solidFill>
                <a:latin typeface="Arial" panose="020B0604020202020204" pitchFamily="34" charset="0"/>
                <a:cs typeface="Arial" panose="020B0604020202020204" pitchFamily="34" charset="0"/>
              </a:rPr>
              <a:t>EEOC Issues Guidance on Employer Vaccine Requirements</a:t>
            </a:r>
            <a:br>
              <a:rPr lang="en-US" sz="3000" b="1" kern="0">
                <a:solidFill>
                  <a:schemeClr val="tx1">
                    <a:lumMod val="65000"/>
                    <a:lumOff val="35000"/>
                  </a:schemeClr>
                </a:solidFill>
                <a:latin typeface="Arial" panose="020B0604020202020204" pitchFamily="34" charset="0"/>
                <a:cs typeface="Arial" panose="020B0604020202020204" pitchFamily="34" charset="0"/>
              </a:rPr>
            </a:br>
            <a:endParaRPr lang="en-US" sz="3000">
              <a:solidFill>
                <a:schemeClr val="tx1">
                  <a:lumMod val="65000"/>
                  <a:lumOff val="35000"/>
                </a:schemeClr>
              </a:solidFill>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4225984" y="6335354"/>
            <a:ext cx="1870016" cy="39889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Content Placeholder 2"/>
          <p:cNvSpPr txBox="1"/>
          <p:nvPr/>
        </p:nvSpPr>
        <p:spPr bwMode="auto">
          <a:xfrm>
            <a:off x="302330" y="1273753"/>
            <a:ext cx="9531794" cy="42507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Autofit/>
          </a:bodyPr>
          <a:lstStyle>
            <a:lvl1pPr marL="230188" indent="-230188" algn="l" rtl="0" eaLnBrk="1" fontAlgn="base" hangingPunct="1">
              <a:spcBef>
                <a:spcPct val="20000"/>
              </a:spcBef>
              <a:spcAft>
                <a:spcPct val="0"/>
              </a:spcAft>
              <a:buClr>
                <a:srgbClr val="C00000"/>
              </a:buClr>
              <a:buSzTx/>
              <a:buFont typeface="Arial" panose="020B0604020202020204" pitchFamily="34" charset="0"/>
              <a:buChar char="▼"/>
              <a:defRPr lang="en-US" sz="1800" b="1" kern="1200" smtClean="0">
                <a:solidFill>
                  <a:schemeClr val="tx1">
                    <a:lumMod val="50000"/>
                    <a:lumOff val="50000"/>
                  </a:schemeClr>
                </a:solidFill>
                <a:latin typeface="Arial" panose="020B0604020202020204" pitchFamily="34" charset="0"/>
                <a:ea typeface="+mn-ea"/>
                <a:cs typeface="Arial" panose="020B0604020202020204" pitchFamily="34" charset="0"/>
              </a:defRPr>
            </a:lvl1pPr>
            <a:lvl2pPr marL="742950" indent="-285750" algn="l" rtl="0" eaLnBrk="1" fontAlgn="base" hangingPunct="1">
              <a:spcBef>
                <a:spcPct val="20000"/>
              </a:spcBef>
              <a:spcAft>
                <a:spcPct val="0"/>
              </a:spcAft>
              <a:buClr>
                <a:schemeClr val="tx1">
                  <a:lumMod val="50000"/>
                  <a:lumOff val="50000"/>
                </a:schemeClr>
              </a:buClr>
              <a:buSzPct val="75000"/>
              <a:buFont typeface="Arial" panose="020B0604020202020204" pitchFamily="34" charset="0"/>
              <a:buChar char="▼"/>
              <a:defRPr lang="en-US" sz="1600" b="1" kern="1200" smtClean="0">
                <a:solidFill>
                  <a:schemeClr val="tx1">
                    <a:lumMod val="50000"/>
                    <a:lumOff val="50000"/>
                  </a:schemeClr>
                </a:solidFill>
                <a:latin typeface="+mn-lt"/>
                <a:ea typeface="+mn-ea"/>
                <a:cs typeface="+mn-cs"/>
              </a:defRPr>
            </a:lvl2pPr>
            <a:lvl3pPr marL="1143000" indent="-228600" algn="l" rtl="0" eaLnBrk="1" fontAlgn="base" hangingPunct="1">
              <a:spcBef>
                <a:spcPct val="20000"/>
              </a:spcBef>
              <a:spcAft>
                <a:spcPct val="0"/>
              </a:spcAft>
              <a:buClr>
                <a:schemeClr val="tx1">
                  <a:lumMod val="50000"/>
                  <a:lumOff val="50000"/>
                </a:schemeClr>
              </a:buClr>
              <a:buSzPct val="65000"/>
              <a:buFont typeface="Arial" panose="020B0604020202020204" pitchFamily="34" charset="0"/>
              <a:buChar char="▼"/>
              <a:defRPr lang="en-US" sz="1400" b="1" kern="1200" smtClean="0">
                <a:solidFill>
                  <a:schemeClr val="tx1">
                    <a:lumMod val="50000"/>
                    <a:lumOff val="50000"/>
                  </a:schemeClr>
                </a:solidFill>
                <a:latin typeface="+mn-lt"/>
                <a:ea typeface="+mn-ea"/>
                <a:cs typeface="+mn-cs"/>
              </a:defRPr>
            </a:lvl3pPr>
            <a:lvl4pPr marL="1600200" indent="-228600" algn="l" rtl="0" eaLnBrk="1" fontAlgn="base" hangingPunct="1">
              <a:spcBef>
                <a:spcPct val="20000"/>
              </a:spcBef>
              <a:spcAft>
                <a:spcPct val="0"/>
              </a:spcAft>
              <a:buClr>
                <a:schemeClr val="tx1">
                  <a:lumMod val="50000"/>
                  <a:lumOff val="50000"/>
                </a:schemeClr>
              </a:buClr>
              <a:buSzPct val="65000"/>
              <a:buFont typeface="Arial" panose="020B0604020202020204" pitchFamily="34" charset="0"/>
              <a:buChar char="▼"/>
              <a:defRPr lang="en-US" sz="1200" b="1" kern="1200" smtClean="0">
                <a:solidFill>
                  <a:schemeClr val="tx1">
                    <a:lumMod val="50000"/>
                    <a:lumOff val="50000"/>
                  </a:schemeClr>
                </a:solidFill>
                <a:latin typeface="+mn-lt"/>
                <a:ea typeface="+mn-ea"/>
                <a:cs typeface="+mn-cs"/>
              </a:defRPr>
            </a:lvl4pPr>
            <a:lvl5pPr marL="2057400" indent="-228600" algn="l" rtl="0" eaLnBrk="1" fontAlgn="base" hangingPunct="1">
              <a:spcBef>
                <a:spcPct val="20000"/>
              </a:spcBef>
              <a:spcAft>
                <a:spcPct val="0"/>
              </a:spcAft>
              <a:buClr>
                <a:schemeClr val="tx1">
                  <a:lumMod val="50000"/>
                  <a:lumOff val="50000"/>
                </a:schemeClr>
              </a:buClr>
              <a:buSzPct val="85000"/>
              <a:buFont typeface="Arial" panose="020B0604020202020204" pitchFamily="34" charset="0"/>
              <a:buChar char="▼"/>
              <a:defRPr lang="en-US" sz="1200" b="1" kern="1200">
                <a:solidFill>
                  <a:schemeClr val="tx1">
                    <a:lumMod val="50000"/>
                    <a:lumOff val="50000"/>
                  </a:schemeClr>
                </a:solidFill>
                <a:latin typeface="+mn-lt"/>
                <a:ea typeface="+mn-ea"/>
                <a:cs typeface="+mn-cs"/>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a:lstStyle>
          <a:p>
            <a:pPr>
              <a:defRPr/>
            </a:pPr>
            <a:r>
              <a:rPr lang="en-US" sz="2400">
                <a:solidFill>
                  <a:srgbClr val="AC0000"/>
                </a:solidFill>
              </a:rPr>
              <a:t>Reasonable Accommodations (ADA/PDA/Title VII)</a:t>
            </a:r>
          </a:p>
          <a:p>
            <a:pPr lvl="1">
              <a:defRPr/>
            </a:pPr>
            <a:r>
              <a:rPr lang="en-US" sz="2400">
                <a:solidFill>
                  <a:schemeClr val="accent1"/>
                </a:solidFill>
                <a:latin typeface="Arial" panose="020B0604020202020204" pitchFamily="34" charset="0"/>
                <a:cs typeface="Arial" panose="020B0604020202020204" pitchFamily="34" charset="0"/>
              </a:rPr>
              <a:t>Similar to EEOC’s guidance regarding employer accommodations of employees who could not use PPE (masks, etc.) due to a health condition (disability or pregnancy) or religious objection, employers must engage </a:t>
            </a:r>
            <a:r>
              <a:rPr lang="en-US" sz="2400">
                <a:solidFill>
                  <a:srgbClr val="AC0000"/>
                </a:solidFill>
                <a:latin typeface="Arial" panose="020B0604020202020204" pitchFamily="34" charset="0"/>
                <a:cs typeface="Arial" panose="020B0604020202020204" pitchFamily="34" charset="0"/>
              </a:rPr>
              <a:t>in a good faith interactive discussion of reasonable accommodation </a:t>
            </a:r>
            <a:r>
              <a:rPr lang="en-US" sz="2400">
                <a:solidFill>
                  <a:schemeClr val="accent1"/>
                </a:solidFill>
                <a:latin typeface="Arial" panose="020B0604020202020204" pitchFamily="34" charset="0"/>
                <a:cs typeface="Arial" panose="020B0604020202020204" pitchFamily="34" charset="0"/>
              </a:rPr>
              <a:t>for employees who object to vaccines for these reasons.</a:t>
            </a:r>
          </a:p>
          <a:p>
            <a:pPr marL="457200" lvl="1" indent="0">
              <a:buNone/>
              <a:defRPr/>
            </a:pPr>
            <a:endParaRPr lang="en-US" sz="2000">
              <a:solidFill>
                <a:schemeClr val="accent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57512557"/>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367" y="192738"/>
            <a:ext cx="9515723" cy="1048590"/>
          </a:xfrm>
        </p:spPr>
        <p:txBody>
          <a:bodyPr>
            <a:noAutofit/>
          </a:bodyPr>
          <a:lstStyle/>
          <a:p>
            <a:r>
              <a:rPr lang="en-US" sz="3000" b="1" kern="0">
                <a:solidFill>
                  <a:schemeClr val="tx1">
                    <a:lumMod val="65000"/>
                    <a:lumOff val="35000"/>
                  </a:schemeClr>
                </a:solidFill>
                <a:latin typeface="Arial" panose="020B0604020202020204" pitchFamily="34" charset="0"/>
                <a:cs typeface="Arial" panose="020B0604020202020204" pitchFamily="34" charset="0"/>
              </a:rPr>
              <a:t>EEOC Issues Guidance on Employer Vaccine Requirements</a:t>
            </a:r>
            <a:br>
              <a:rPr lang="en-US" sz="3000" b="1" kern="0">
                <a:solidFill>
                  <a:schemeClr val="tx1">
                    <a:lumMod val="65000"/>
                    <a:lumOff val="35000"/>
                  </a:schemeClr>
                </a:solidFill>
                <a:latin typeface="Arial" panose="020B0604020202020204" pitchFamily="34" charset="0"/>
                <a:cs typeface="Arial" panose="020B0604020202020204" pitchFamily="34" charset="0"/>
              </a:rPr>
            </a:br>
            <a:endParaRPr lang="en-US" sz="3000">
              <a:solidFill>
                <a:schemeClr val="tx1">
                  <a:lumMod val="65000"/>
                  <a:lumOff val="35000"/>
                </a:schemeClr>
              </a:solidFill>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4225984" y="6335354"/>
            <a:ext cx="1870016" cy="39889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Content Placeholder 2"/>
          <p:cNvSpPr txBox="1"/>
          <p:nvPr/>
        </p:nvSpPr>
        <p:spPr bwMode="auto">
          <a:xfrm>
            <a:off x="302330" y="1273753"/>
            <a:ext cx="9531794" cy="54604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Autofit/>
          </a:bodyPr>
          <a:lstStyle>
            <a:lvl1pPr marL="230188" indent="-230188" algn="l" rtl="0" eaLnBrk="1" fontAlgn="base" hangingPunct="1">
              <a:spcBef>
                <a:spcPct val="20000"/>
              </a:spcBef>
              <a:spcAft>
                <a:spcPct val="0"/>
              </a:spcAft>
              <a:buClr>
                <a:srgbClr val="C00000"/>
              </a:buClr>
              <a:buSzTx/>
              <a:buFont typeface="Arial" panose="020B0604020202020204" pitchFamily="34" charset="0"/>
              <a:buChar char="▼"/>
              <a:defRPr lang="en-US" sz="1800" b="1" kern="1200" smtClean="0">
                <a:solidFill>
                  <a:schemeClr val="tx1">
                    <a:lumMod val="50000"/>
                    <a:lumOff val="50000"/>
                  </a:schemeClr>
                </a:solidFill>
                <a:latin typeface="Arial" panose="020B0604020202020204" pitchFamily="34" charset="0"/>
                <a:ea typeface="+mn-ea"/>
                <a:cs typeface="Arial" panose="020B0604020202020204" pitchFamily="34" charset="0"/>
              </a:defRPr>
            </a:lvl1pPr>
            <a:lvl2pPr marL="742950" indent="-285750" algn="l" rtl="0" eaLnBrk="1" fontAlgn="base" hangingPunct="1">
              <a:spcBef>
                <a:spcPct val="20000"/>
              </a:spcBef>
              <a:spcAft>
                <a:spcPct val="0"/>
              </a:spcAft>
              <a:buClr>
                <a:schemeClr val="tx1">
                  <a:lumMod val="50000"/>
                  <a:lumOff val="50000"/>
                </a:schemeClr>
              </a:buClr>
              <a:buSzPct val="75000"/>
              <a:buFont typeface="Arial" panose="020B0604020202020204" pitchFamily="34" charset="0"/>
              <a:buChar char="▼"/>
              <a:defRPr lang="en-US" sz="1600" b="1" kern="1200" smtClean="0">
                <a:solidFill>
                  <a:schemeClr val="tx1">
                    <a:lumMod val="50000"/>
                    <a:lumOff val="50000"/>
                  </a:schemeClr>
                </a:solidFill>
                <a:latin typeface="+mn-lt"/>
                <a:ea typeface="+mn-ea"/>
                <a:cs typeface="+mn-cs"/>
              </a:defRPr>
            </a:lvl2pPr>
            <a:lvl3pPr marL="1143000" indent="-228600" algn="l" rtl="0" eaLnBrk="1" fontAlgn="base" hangingPunct="1">
              <a:spcBef>
                <a:spcPct val="20000"/>
              </a:spcBef>
              <a:spcAft>
                <a:spcPct val="0"/>
              </a:spcAft>
              <a:buClr>
                <a:schemeClr val="tx1">
                  <a:lumMod val="50000"/>
                  <a:lumOff val="50000"/>
                </a:schemeClr>
              </a:buClr>
              <a:buSzPct val="65000"/>
              <a:buFont typeface="Arial" panose="020B0604020202020204" pitchFamily="34" charset="0"/>
              <a:buChar char="▼"/>
              <a:defRPr lang="en-US" sz="1400" b="1" kern="1200" smtClean="0">
                <a:solidFill>
                  <a:schemeClr val="tx1">
                    <a:lumMod val="50000"/>
                    <a:lumOff val="50000"/>
                  </a:schemeClr>
                </a:solidFill>
                <a:latin typeface="+mn-lt"/>
                <a:ea typeface="+mn-ea"/>
                <a:cs typeface="+mn-cs"/>
              </a:defRPr>
            </a:lvl3pPr>
            <a:lvl4pPr marL="1600200" indent="-228600" algn="l" rtl="0" eaLnBrk="1" fontAlgn="base" hangingPunct="1">
              <a:spcBef>
                <a:spcPct val="20000"/>
              </a:spcBef>
              <a:spcAft>
                <a:spcPct val="0"/>
              </a:spcAft>
              <a:buClr>
                <a:schemeClr val="tx1">
                  <a:lumMod val="50000"/>
                  <a:lumOff val="50000"/>
                </a:schemeClr>
              </a:buClr>
              <a:buSzPct val="65000"/>
              <a:buFont typeface="Arial" panose="020B0604020202020204" pitchFamily="34" charset="0"/>
              <a:buChar char="▼"/>
              <a:defRPr lang="en-US" sz="1200" b="1" kern="1200" smtClean="0">
                <a:solidFill>
                  <a:schemeClr val="tx1">
                    <a:lumMod val="50000"/>
                    <a:lumOff val="50000"/>
                  </a:schemeClr>
                </a:solidFill>
                <a:latin typeface="+mn-lt"/>
                <a:ea typeface="+mn-ea"/>
                <a:cs typeface="+mn-cs"/>
              </a:defRPr>
            </a:lvl4pPr>
            <a:lvl5pPr marL="2057400" indent="-228600" algn="l" rtl="0" eaLnBrk="1" fontAlgn="base" hangingPunct="1">
              <a:spcBef>
                <a:spcPct val="20000"/>
              </a:spcBef>
              <a:spcAft>
                <a:spcPct val="0"/>
              </a:spcAft>
              <a:buClr>
                <a:schemeClr val="tx1">
                  <a:lumMod val="50000"/>
                  <a:lumOff val="50000"/>
                </a:schemeClr>
              </a:buClr>
              <a:buSzPct val="85000"/>
              <a:buFont typeface="Arial" panose="020B0604020202020204" pitchFamily="34" charset="0"/>
              <a:buChar char="▼"/>
              <a:defRPr lang="en-US" sz="1200" b="1" kern="1200">
                <a:solidFill>
                  <a:schemeClr val="tx1">
                    <a:lumMod val="50000"/>
                    <a:lumOff val="50000"/>
                  </a:schemeClr>
                </a:solidFill>
                <a:latin typeface="+mn-lt"/>
                <a:ea typeface="+mn-ea"/>
                <a:cs typeface="+mn-cs"/>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a:lstStyle>
          <a:p>
            <a:pPr>
              <a:defRPr/>
            </a:pPr>
            <a:r>
              <a:rPr lang="en-US" sz="2400">
                <a:solidFill>
                  <a:srgbClr val="AC0000"/>
                </a:solidFill>
              </a:rPr>
              <a:t>Reasonable Accommodations Based on </a:t>
            </a:r>
            <a:r>
              <a:rPr lang="en-US" sz="2400" u="sng">
                <a:solidFill>
                  <a:srgbClr val="AC0000"/>
                </a:solidFill>
              </a:rPr>
              <a:t>Health Factor</a:t>
            </a:r>
          </a:p>
          <a:p>
            <a:pPr lvl="1">
              <a:defRPr/>
            </a:pPr>
            <a:r>
              <a:rPr lang="en-US" sz="2000">
                <a:solidFill>
                  <a:schemeClr val="accent1"/>
                </a:solidFill>
                <a:latin typeface="Arial" panose="020B0604020202020204" pitchFamily="34" charset="0"/>
                <a:cs typeface="Arial" panose="020B0604020202020204" pitchFamily="34" charset="0"/>
              </a:rPr>
              <a:t>“Employers should conduct an </a:t>
            </a:r>
            <a:r>
              <a:rPr lang="en-US" sz="2000">
                <a:solidFill>
                  <a:srgbClr val="AC0000"/>
                </a:solidFill>
                <a:latin typeface="Arial" panose="020B0604020202020204" pitchFamily="34" charset="0"/>
                <a:cs typeface="Arial" panose="020B0604020202020204" pitchFamily="34" charset="0"/>
              </a:rPr>
              <a:t>individualized assessment </a:t>
            </a:r>
            <a:r>
              <a:rPr lang="en-US" sz="2000">
                <a:solidFill>
                  <a:schemeClr val="accent1"/>
                </a:solidFill>
                <a:latin typeface="Arial" panose="020B0604020202020204" pitchFamily="34" charset="0"/>
                <a:cs typeface="Arial" panose="020B0604020202020204" pitchFamily="34" charset="0"/>
              </a:rPr>
              <a:t>of four factors in determining whether a direct threat exists: the duration of the risk; the nature and severity of the potential harm; the likelihood that the potential harm will occur; and the imminence of the potential harm.  A conclusion that there is a direct threat would include a determination that an unvaccinated individual will expose others to the virus at the worksite.”</a:t>
            </a:r>
          </a:p>
          <a:p>
            <a:pPr lvl="1">
              <a:defRPr/>
            </a:pPr>
            <a:r>
              <a:rPr lang="en-US" sz="2000">
                <a:solidFill>
                  <a:srgbClr val="AC0000"/>
                </a:solidFill>
                <a:latin typeface="Arial" panose="020B0604020202020204" pitchFamily="34" charset="0"/>
                <a:cs typeface="Arial" panose="020B0604020202020204" pitchFamily="34" charset="0"/>
              </a:rPr>
              <a:t>Only if there is a direct threat that cannot be reduced by a reasonable accommodation</a:t>
            </a:r>
            <a:r>
              <a:rPr lang="en-US" sz="2000">
                <a:solidFill>
                  <a:schemeClr val="accent1"/>
                </a:solidFill>
                <a:latin typeface="Arial" panose="020B0604020202020204" pitchFamily="34" charset="0"/>
                <a:cs typeface="Arial" panose="020B0604020202020204" pitchFamily="34" charset="0"/>
              </a:rPr>
              <a:t> may an employer </a:t>
            </a:r>
            <a:r>
              <a:rPr lang="en-US" sz="2000">
                <a:solidFill>
                  <a:srgbClr val="AC0000"/>
                </a:solidFill>
                <a:latin typeface="Arial" panose="020B0604020202020204" pitchFamily="34" charset="0"/>
                <a:cs typeface="Arial" panose="020B0604020202020204" pitchFamily="34" charset="0"/>
              </a:rPr>
              <a:t>exclude</a:t>
            </a:r>
            <a:r>
              <a:rPr lang="en-US" sz="2000">
                <a:solidFill>
                  <a:schemeClr val="accent1"/>
                </a:solidFill>
                <a:latin typeface="Arial" panose="020B0604020202020204" pitchFamily="34" charset="0"/>
                <a:cs typeface="Arial" panose="020B0604020202020204" pitchFamily="34" charset="0"/>
              </a:rPr>
              <a:t> an employee from the worksite</a:t>
            </a:r>
          </a:p>
          <a:p>
            <a:pPr lvl="1">
              <a:defRPr/>
            </a:pPr>
            <a:r>
              <a:rPr lang="en-US" sz="2000">
                <a:solidFill>
                  <a:schemeClr val="accent1"/>
                </a:solidFill>
                <a:latin typeface="Arial" panose="020B0604020202020204" pitchFamily="34" charset="0"/>
                <a:cs typeface="Arial" panose="020B0604020202020204" pitchFamily="34" charset="0"/>
              </a:rPr>
              <a:t>Note that “</a:t>
            </a:r>
            <a:r>
              <a:rPr lang="en-US" sz="2000">
                <a:solidFill>
                  <a:srgbClr val="AC0000"/>
                </a:solidFill>
                <a:latin typeface="Arial" panose="020B0604020202020204" pitchFamily="34" charset="0"/>
                <a:cs typeface="Arial" panose="020B0604020202020204" pitchFamily="34" charset="0"/>
              </a:rPr>
              <a:t>exclusion</a:t>
            </a:r>
            <a:r>
              <a:rPr lang="en-US" sz="2000">
                <a:solidFill>
                  <a:schemeClr val="accent1"/>
                </a:solidFill>
                <a:latin typeface="Arial" panose="020B0604020202020204" pitchFamily="34" charset="0"/>
                <a:cs typeface="Arial" panose="020B0604020202020204" pitchFamily="34" charset="0"/>
              </a:rPr>
              <a:t>” is not synonymous with “</a:t>
            </a:r>
            <a:r>
              <a:rPr lang="en-US" sz="2000">
                <a:solidFill>
                  <a:srgbClr val="AC0000"/>
                </a:solidFill>
                <a:latin typeface="Arial" panose="020B0604020202020204" pitchFamily="34" charset="0"/>
                <a:cs typeface="Arial" panose="020B0604020202020204" pitchFamily="34" charset="0"/>
              </a:rPr>
              <a:t>termination</a:t>
            </a:r>
            <a:r>
              <a:rPr lang="en-US" sz="2000">
                <a:solidFill>
                  <a:schemeClr val="accent1"/>
                </a:solidFill>
                <a:latin typeface="Arial" panose="020B0604020202020204" pitchFamily="34" charset="0"/>
                <a:cs typeface="Arial" panose="020B0604020202020204" pitchFamily="34" charset="0"/>
              </a:rPr>
              <a:t>”</a:t>
            </a:r>
          </a:p>
          <a:p>
            <a:pPr lvl="1">
              <a:defRPr/>
            </a:pPr>
            <a:endParaRPr lang="en-US" sz="2000">
              <a:solidFill>
                <a:schemeClr val="accent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57999"/>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367" y="192738"/>
            <a:ext cx="9515723" cy="1048590"/>
          </a:xfrm>
        </p:spPr>
        <p:txBody>
          <a:bodyPr>
            <a:noAutofit/>
          </a:bodyPr>
          <a:lstStyle/>
          <a:p>
            <a:r>
              <a:rPr lang="en-US" sz="3000" b="1" kern="0">
                <a:solidFill>
                  <a:schemeClr val="tx1">
                    <a:lumMod val="65000"/>
                    <a:lumOff val="35000"/>
                  </a:schemeClr>
                </a:solidFill>
                <a:latin typeface="Arial" panose="020B0604020202020204" pitchFamily="34" charset="0"/>
                <a:cs typeface="Arial" panose="020B0604020202020204" pitchFamily="34" charset="0"/>
              </a:rPr>
              <a:t>EEOC Issues Guidance on Employer Vaccine Requirements</a:t>
            </a:r>
            <a:br>
              <a:rPr lang="en-US" sz="3000" b="1" kern="0">
                <a:solidFill>
                  <a:schemeClr val="tx1">
                    <a:lumMod val="65000"/>
                    <a:lumOff val="35000"/>
                  </a:schemeClr>
                </a:solidFill>
                <a:latin typeface="Arial" panose="020B0604020202020204" pitchFamily="34" charset="0"/>
                <a:cs typeface="Arial" panose="020B0604020202020204" pitchFamily="34" charset="0"/>
              </a:rPr>
            </a:br>
            <a:endParaRPr lang="en-US" sz="3000">
              <a:solidFill>
                <a:schemeClr val="tx1">
                  <a:lumMod val="65000"/>
                  <a:lumOff val="35000"/>
                </a:schemeClr>
              </a:solidFill>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4225984" y="6335354"/>
            <a:ext cx="1870016" cy="39889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Content Placeholder 2"/>
          <p:cNvSpPr txBox="1"/>
          <p:nvPr/>
        </p:nvSpPr>
        <p:spPr bwMode="auto">
          <a:xfrm>
            <a:off x="302330" y="1273753"/>
            <a:ext cx="9531794" cy="54604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Autofit/>
          </a:bodyPr>
          <a:lstStyle>
            <a:lvl1pPr marL="230188" indent="-230188" algn="l" rtl="0" eaLnBrk="1" fontAlgn="base" hangingPunct="1">
              <a:spcBef>
                <a:spcPct val="20000"/>
              </a:spcBef>
              <a:spcAft>
                <a:spcPct val="0"/>
              </a:spcAft>
              <a:buClr>
                <a:srgbClr val="C00000"/>
              </a:buClr>
              <a:buSzTx/>
              <a:buFont typeface="Arial" panose="020B0604020202020204" pitchFamily="34" charset="0"/>
              <a:buChar char="▼"/>
              <a:defRPr lang="en-US" sz="1800" b="1" kern="1200" smtClean="0">
                <a:solidFill>
                  <a:schemeClr val="tx1">
                    <a:lumMod val="50000"/>
                    <a:lumOff val="50000"/>
                  </a:schemeClr>
                </a:solidFill>
                <a:latin typeface="Arial" panose="020B0604020202020204" pitchFamily="34" charset="0"/>
                <a:ea typeface="+mn-ea"/>
                <a:cs typeface="Arial" panose="020B0604020202020204" pitchFamily="34" charset="0"/>
              </a:defRPr>
            </a:lvl1pPr>
            <a:lvl2pPr marL="742950" indent="-285750" algn="l" rtl="0" eaLnBrk="1" fontAlgn="base" hangingPunct="1">
              <a:spcBef>
                <a:spcPct val="20000"/>
              </a:spcBef>
              <a:spcAft>
                <a:spcPct val="0"/>
              </a:spcAft>
              <a:buClr>
                <a:schemeClr val="tx1">
                  <a:lumMod val="50000"/>
                  <a:lumOff val="50000"/>
                </a:schemeClr>
              </a:buClr>
              <a:buSzPct val="75000"/>
              <a:buFont typeface="Arial" panose="020B0604020202020204" pitchFamily="34" charset="0"/>
              <a:buChar char="▼"/>
              <a:defRPr lang="en-US" sz="1600" b="1" kern="1200" smtClean="0">
                <a:solidFill>
                  <a:schemeClr val="tx1">
                    <a:lumMod val="50000"/>
                    <a:lumOff val="50000"/>
                  </a:schemeClr>
                </a:solidFill>
                <a:latin typeface="+mn-lt"/>
                <a:ea typeface="+mn-ea"/>
                <a:cs typeface="+mn-cs"/>
              </a:defRPr>
            </a:lvl2pPr>
            <a:lvl3pPr marL="1143000" indent="-228600" algn="l" rtl="0" eaLnBrk="1" fontAlgn="base" hangingPunct="1">
              <a:spcBef>
                <a:spcPct val="20000"/>
              </a:spcBef>
              <a:spcAft>
                <a:spcPct val="0"/>
              </a:spcAft>
              <a:buClr>
                <a:schemeClr val="tx1">
                  <a:lumMod val="50000"/>
                  <a:lumOff val="50000"/>
                </a:schemeClr>
              </a:buClr>
              <a:buSzPct val="65000"/>
              <a:buFont typeface="Arial" panose="020B0604020202020204" pitchFamily="34" charset="0"/>
              <a:buChar char="▼"/>
              <a:defRPr lang="en-US" sz="1400" b="1" kern="1200" smtClean="0">
                <a:solidFill>
                  <a:schemeClr val="tx1">
                    <a:lumMod val="50000"/>
                    <a:lumOff val="50000"/>
                  </a:schemeClr>
                </a:solidFill>
                <a:latin typeface="+mn-lt"/>
                <a:ea typeface="+mn-ea"/>
                <a:cs typeface="+mn-cs"/>
              </a:defRPr>
            </a:lvl3pPr>
            <a:lvl4pPr marL="1600200" indent="-228600" algn="l" rtl="0" eaLnBrk="1" fontAlgn="base" hangingPunct="1">
              <a:spcBef>
                <a:spcPct val="20000"/>
              </a:spcBef>
              <a:spcAft>
                <a:spcPct val="0"/>
              </a:spcAft>
              <a:buClr>
                <a:schemeClr val="tx1">
                  <a:lumMod val="50000"/>
                  <a:lumOff val="50000"/>
                </a:schemeClr>
              </a:buClr>
              <a:buSzPct val="65000"/>
              <a:buFont typeface="Arial" panose="020B0604020202020204" pitchFamily="34" charset="0"/>
              <a:buChar char="▼"/>
              <a:defRPr lang="en-US" sz="1200" b="1" kern="1200" smtClean="0">
                <a:solidFill>
                  <a:schemeClr val="tx1">
                    <a:lumMod val="50000"/>
                    <a:lumOff val="50000"/>
                  </a:schemeClr>
                </a:solidFill>
                <a:latin typeface="+mn-lt"/>
                <a:ea typeface="+mn-ea"/>
                <a:cs typeface="+mn-cs"/>
              </a:defRPr>
            </a:lvl4pPr>
            <a:lvl5pPr marL="2057400" indent="-228600" algn="l" rtl="0" eaLnBrk="1" fontAlgn="base" hangingPunct="1">
              <a:spcBef>
                <a:spcPct val="20000"/>
              </a:spcBef>
              <a:spcAft>
                <a:spcPct val="0"/>
              </a:spcAft>
              <a:buClr>
                <a:schemeClr val="tx1">
                  <a:lumMod val="50000"/>
                  <a:lumOff val="50000"/>
                </a:schemeClr>
              </a:buClr>
              <a:buSzPct val="85000"/>
              <a:buFont typeface="Arial" panose="020B0604020202020204" pitchFamily="34" charset="0"/>
              <a:buChar char="▼"/>
              <a:defRPr lang="en-US" sz="1200" b="1" kern="1200">
                <a:solidFill>
                  <a:schemeClr val="tx1">
                    <a:lumMod val="50000"/>
                    <a:lumOff val="50000"/>
                  </a:schemeClr>
                </a:solidFill>
                <a:latin typeface="+mn-lt"/>
                <a:ea typeface="+mn-ea"/>
                <a:cs typeface="+mn-cs"/>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a:lstStyle>
          <a:p>
            <a:pPr>
              <a:defRPr/>
            </a:pPr>
            <a:r>
              <a:rPr lang="en-US" sz="2400">
                <a:solidFill>
                  <a:srgbClr val="AC0000"/>
                </a:solidFill>
              </a:rPr>
              <a:t>Reasonable Accommodations Based on </a:t>
            </a:r>
            <a:r>
              <a:rPr lang="en-US" sz="2400" u="sng">
                <a:solidFill>
                  <a:srgbClr val="AC0000"/>
                </a:solidFill>
              </a:rPr>
              <a:t>Religion</a:t>
            </a:r>
          </a:p>
          <a:p>
            <a:pPr lvl="1">
              <a:defRPr/>
            </a:pPr>
            <a:r>
              <a:rPr lang="en-US" sz="2000">
                <a:solidFill>
                  <a:schemeClr val="accent1"/>
                </a:solidFill>
                <a:latin typeface="Arial" panose="020B0604020202020204" pitchFamily="34" charset="0"/>
                <a:cs typeface="Arial" panose="020B0604020202020204" pitchFamily="34" charset="0"/>
              </a:rPr>
              <a:t>Requires that employee put employer on notice of a sincerely held religious belief, practice, or observance that opposes the vaccine</a:t>
            </a:r>
          </a:p>
          <a:p>
            <a:pPr lvl="2">
              <a:defRPr/>
            </a:pPr>
            <a:r>
              <a:rPr lang="en-US" sz="1800">
                <a:solidFill>
                  <a:schemeClr val="accent1"/>
                </a:solidFill>
                <a:latin typeface="Arial" panose="020B0604020202020204" pitchFamily="34" charset="0"/>
                <a:cs typeface="Arial" panose="020B0604020202020204" pitchFamily="34" charset="0"/>
              </a:rPr>
              <a:t>Do not let your </a:t>
            </a:r>
            <a:r>
              <a:rPr lang="en-US" sz="2000">
                <a:solidFill>
                  <a:schemeClr val="accent1"/>
                </a:solidFill>
                <a:latin typeface="Arial" panose="020B0604020202020204" pitchFamily="34" charset="0"/>
                <a:cs typeface="Arial" panose="020B0604020202020204" pitchFamily="34" charset="0"/>
              </a:rPr>
              <a:t>decision be affected by what you think is “sincere” or “legitimate” and instead </a:t>
            </a:r>
            <a:r>
              <a:rPr lang="en-US" sz="2000">
                <a:solidFill>
                  <a:srgbClr val="AC0000"/>
                </a:solidFill>
                <a:latin typeface="Arial" panose="020B0604020202020204" pitchFamily="34" charset="0"/>
                <a:cs typeface="Arial" panose="020B0604020202020204" pitchFamily="34" charset="0"/>
              </a:rPr>
              <a:t>“assume that an employee’s request for religious accommodation is based on a sincerely held religious belief”</a:t>
            </a:r>
            <a:endParaRPr lang="en-US" sz="2000">
              <a:solidFill>
                <a:schemeClr val="accent1"/>
              </a:solidFill>
              <a:latin typeface="Arial" panose="020B0604020202020204" pitchFamily="34" charset="0"/>
              <a:cs typeface="Arial" panose="020B0604020202020204" pitchFamily="34" charset="0"/>
            </a:endParaRPr>
          </a:p>
          <a:p>
            <a:pPr lvl="1">
              <a:defRPr/>
            </a:pPr>
            <a:r>
              <a:rPr lang="en-US" sz="2000">
                <a:solidFill>
                  <a:schemeClr val="accent1"/>
                </a:solidFill>
                <a:latin typeface="Arial" panose="020B0604020202020204" pitchFamily="34" charset="0"/>
                <a:cs typeface="Arial" panose="020B0604020202020204" pitchFamily="34" charset="0"/>
              </a:rPr>
              <a:t>Employers may </a:t>
            </a:r>
            <a:r>
              <a:rPr lang="en-US" sz="2000">
                <a:solidFill>
                  <a:srgbClr val="AC0000"/>
                </a:solidFill>
                <a:latin typeface="Arial" panose="020B0604020202020204" pitchFamily="34" charset="0"/>
                <a:cs typeface="Arial" panose="020B0604020202020204" pitchFamily="34" charset="0"/>
              </a:rPr>
              <a:t>deny the request</a:t>
            </a:r>
            <a:r>
              <a:rPr lang="en-US" sz="2000">
                <a:solidFill>
                  <a:schemeClr val="accent1"/>
                </a:solidFill>
                <a:latin typeface="Arial" panose="020B0604020202020204" pitchFamily="34" charset="0"/>
                <a:cs typeface="Arial" panose="020B0604020202020204" pitchFamily="34" charset="0"/>
              </a:rPr>
              <a:t> for religious accommodation by showing that the </a:t>
            </a:r>
            <a:r>
              <a:rPr lang="en-US" sz="2000">
                <a:solidFill>
                  <a:srgbClr val="AC0000"/>
                </a:solidFill>
                <a:latin typeface="Arial" panose="020B0604020202020204" pitchFamily="34" charset="0"/>
                <a:cs typeface="Arial" panose="020B0604020202020204" pitchFamily="34" charset="0"/>
              </a:rPr>
              <a:t>request causes an undue hardship, defined as “more than a de minimus cost or burden on the employer” </a:t>
            </a:r>
            <a:r>
              <a:rPr lang="en-US" sz="2000">
                <a:solidFill>
                  <a:schemeClr val="accent1"/>
                </a:solidFill>
                <a:latin typeface="Arial" panose="020B0604020202020204" pitchFamily="34" charset="0"/>
                <a:cs typeface="Arial" panose="020B0604020202020204" pitchFamily="34" charset="0"/>
              </a:rPr>
              <a:t>and </a:t>
            </a:r>
            <a:r>
              <a:rPr lang="en-US" sz="2000">
                <a:solidFill>
                  <a:srgbClr val="AC0000"/>
                </a:solidFill>
                <a:latin typeface="Arial" panose="020B0604020202020204" pitchFamily="34" charset="0"/>
                <a:cs typeface="Arial" panose="020B0604020202020204" pitchFamily="34" charset="0"/>
              </a:rPr>
              <a:t>may exclude </a:t>
            </a:r>
            <a:r>
              <a:rPr lang="en-US" sz="2000">
                <a:solidFill>
                  <a:schemeClr val="accent1"/>
                </a:solidFill>
                <a:latin typeface="Arial" panose="020B0604020202020204" pitchFamily="34" charset="0"/>
                <a:cs typeface="Arial" panose="020B0604020202020204" pitchFamily="34" charset="0"/>
              </a:rPr>
              <a:t>the employee from work on this basis if no other reasonable accommodation is available</a:t>
            </a:r>
          </a:p>
          <a:p>
            <a:pPr lvl="1">
              <a:defRPr/>
            </a:pPr>
            <a:r>
              <a:rPr lang="en-US" sz="2000">
                <a:solidFill>
                  <a:schemeClr val="accent1"/>
                </a:solidFill>
                <a:latin typeface="Arial" panose="020B0604020202020204" pitchFamily="34" charset="0"/>
                <a:cs typeface="Arial" panose="020B0604020202020204" pitchFamily="34" charset="0"/>
              </a:rPr>
              <a:t>Note that “</a:t>
            </a:r>
            <a:r>
              <a:rPr lang="en-US" sz="2000">
                <a:solidFill>
                  <a:srgbClr val="AC0000"/>
                </a:solidFill>
                <a:latin typeface="Arial" panose="020B0604020202020204" pitchFamily="34" charset="0"/>
                <a:cs typeface="Arial" panose="020B0604020202020204" pitchFamily="34" charset="0"/>
              </a:rPr>
              <a:t>exclusion</a:t>
            </a:r>
            <a:r>
              <a:rPr lang="en-US" sz="2000">
                <a:solidFill>
                  <a:schemeClr val="accent1"/>
                </a:solidFill>
                <a:latin typeface="Arial" panose="020B0604020202020204" pitchFamily="34" charset="0"/>
                <a:cs typeface="Arial" panose="020B0604020202020204" pitchFamily="34" charset="0"/>
              </a:rPr>
              <a:t>” is not synonymous with “</a:t>
            </a:r>
            <a:r>
              <a:rPr lang="en-US" sz="2000">
                <a:solidFill>
                  <a:srgbClr val="AC0000"/>
                </a:solidFill>
                <a:latin typeface="Arial" panose="020B0604020202020204" pitchFamily="34" charset="0"/>
                <a:cs typeface="Arial" panose="020B0604020202020204" pitchFamily="34" charset="0"/>
              </a:rPr>
              <a:t>termination</a:t>
            </a:r>
            <a:r>
              <a:rPr lang="en-US" sz="2000">
                <a:solidFill>
                  <a:schemeClr val="accent1"/>
                </a:solidFill>
                <a:latin typeface="Arial" panose="020B0604020202020204" pitchFamily="34" charset="0"/>
                <a:cs typeface="Arial" panose="020B0604020202020204" pitchFamily="34" charset="0"/>
              </a:rPr>
              <a:t>”</a:t>
            </a:r>
          </a:p>
          <a:p>
            <a:pPr lvl="1">
              <a:defRPr/>
            </a:pPr>
            <a:endParaRPr lang="en-US" sz="2000">
              <a:solidFill>
                <a:schemeClr val="accent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8097066"/>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367" y="192738"/>
            <a:ext cx="9515723" cy="1048590"/>
          </a:xfrm>
        </p:spPr>
        <p:txBody>
          <a:bodyPr>
            <a:noAutofit/>
          </a:bodyPr>
          <a:lstStyle/>
          <a:p>
            <a:r>
              <a:rPr lang="en-US" sz="3000" b="1" kern="0">
                <a:solidFill>
                  <a:schemeClr val="tx1">
                    <a:lumMod val="65000"/>
                    <a:lumOff val="35000"/>
                  </a:schemeClr>
                </a:solidFill>
                <a:latin typeface="Arial" panose="020B0604020202020204" pitchFamily="34" charset="0"/>
                <a:cs typeface="Arial" panose="020B0604020202020204" pitchFamily="34" charset="0"/>
              </a:rPr>
              <a:t>EEOC Issues Guidance on Employer Vaccine Requirements</a:t>
            </a:r>
            <a:br>
              <a:rPr lang="en-US" sz="3000" b="1" kern="0">
                <a:solidFill>
                  <a:schemeClr val="tx1">
                    <a:lumMod val="65000"/>
                    <a:lumOff val="35000"/>
                  </a:schemeClr>
                </a:solidFill>
                <a:latin typeface="Arial" panose="020B0604020202020204" pitchFamily="34" charset="0"/>
                <a:cs typeface="Arial" panose="020B0604020202020204" pitchFamily="34" charset="0"/>
              </a:rPr>
            </a:br>
            <a:endParaRPr lang="en-US" sz="3000">
              <a:solidFill>
                <a:schemeClr val="tx1">
                  <a:lumMod val="65000"/>
                  <a:lumOff val="35000"/>
                </a:schemeClr>
              </a:solidFill>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4225984" y="6335354"/>
            <a:ext cx="1870016" cy="39889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Content Placeholder 2"/>
          <p:cNvSpPr txBox="1"/>
          <p:nvPr/>
        </p:nvSpPr>
        <p:spPr bwMode="auto">
          <a:xfrm>
            <a:off x="302330" y="1273753"/>
            <a:ext cx="9531794" cy="54604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Autofit/>
          </a:bodyPr>
          <a:lstStyle>
            <a:lvl1pPr marL="230188" indent="-230188" algn="l" rtl="0" eaLnBrk="1" fontAlgn="base" hangingPunct="1">
              <a:spcBef>
                <a:spcPct val="20000"/>
              </a:spcBef>
              <a:spcAft>
                <a:spcPct val="0"/>
              </a:spcAft>
              <a:buClr>
                <a:srgbClr val="C00000"/>
              </a:buClr>
              <a:buSzTx/>
              <a:buFont typeface="Arial" panose="020B0604020202020204" pitchFamily="34" charset="0"/>
              <a:buChar char="▼"/>
              <a:defRPr lang="en-US" sz="1800" b="1" kern="1200" smtClean="0">
                <a:solidFill>
                  <a:schemeClr val="tx1">
                    <a:lumMod val="50000"/>
                    <a:lumOff val="50000"/>
                  </a:schemeClr>
                </a:solidFill>
                <a:latin typeface="Arial" panose="020B0604020202020204" pitchFamily="34" charset="0"/>
                <a:ea typeface="+mn-ea"/>
                <a:cs typeface="Arial" panose="020B0604020202020204" pitchFamily="34" charset="0"/>
              </a:defRPr>
            </a:lvl1pPr>
            <a:lvl2pPr marL="742950" indent="-285750" algn="l" rtl="0" eaLnBrk="1" fontAlgn="base" hangingPunct="1">
              <a:spcBef>
                <a:spcPct val="20000"/>
              </a:spcBef>
              <a:spcAft>
                <a:spcPct val="0"/>
              </a:spcAft>
              <a:buClr>
                <a:schemeClr val="tx1">
                  <a:lumMod val="50000"/>
                  <a:lumOff val="50000"/>
                </a:schemeClr>
              </a:buClr>
              <a:buSzPct val="75000"/>
              <a:buFont typeface="Arial" panose="020B0604020202020204" pitchFamily="34" charset="0"/>
              <a:buChar char="▼"/>
              <a:defRPr lang="en-US" sz="1600" b="1" kern="1200" smtClean="0">
                <a:solidFill>
                  <a:schemeClr val="tx1">
                    <a:lumMod val="50000"/>
                    <a:lumOff val="50000"/>
                  </a:schemeClr>
                </a:solidFill>
                <a:latin typeface="+mn-lt"/>
                <a:ea typeface="+mn-ea"/>
                <a:cs typeface="+mn-cs"/>
              </a:defRPr>
            </a:lvl2pPr>
            <a:lvl3pPr marL="1143000" indent="-228600" algn="l" rtl="0" eaLnBrk="1" fontAlgn="base" hangingPunct="1">
              <a:spcBef>
                <a:spcPct val="20000"/>
              </a:spcBef>
              <a:spcAft>
                <a:spcPct val="0"/>
              </a:spcAft>
              <a:buClr>
                <a:schemeClr val="tx1">
                  <a:lumMod val="50000"/>
                  <a:lumOff val="50000"/>
                </a:schemeClr>
              </a:buClr>
              <a:buSzPct val="65000"/>
              <a:buFont typeface="Arial" panose="020B0604020202020204" pitchFamily="34" charset="0"/>
              <a:buChar char="▼"/>
              <a:defRPr lang="en-US" sz="1400" b="1" kern="1200" smtClean="0">
                <a:solidFill>
                  <a:schemeClr val="tx1">
                    <a:lumMod val="50000"/>
                    <a:lumOff val="50000"/>
                  </a:schemeClr>
                </a:solidFill>
                <a:latin typeface="+mn-lt"/>
                <a:ea typeface="+mn-ea"/>
                <a:cs typeface="+mn-cs"/>
              </a:defRPr>
            </a:lvl3pPr>
            <a:lvl4pPr marL="1600200" indent="-228600" algn="l" rtl="0" eaLnBrk="1" fontAlgn="base" hangingPunct="1">
              <a:spcBef>
                <a:spcPct val="20000"/>
              </a:spcBef>
              <a:spcAft>
                <a:spcPct val="0"/>
              </a:spcAft>
              <a:buClr>
                <a:schemeClr val="tx1">
                  <a:lumMod val="50000"/>
                  <a:lumOff val="50000"/>
                </a:schemeClr>
              </a:buClr>
              <a:buSzPct val="65000"/>
              <a:buFont typeface="Arial" panose="020B0604020202020204" pitchFamily="34" charset="0"/>
              <a:buChar char="▼"/>
              <a:defRPr lang="en-US" sz="1200" b="1" kern="1200" smtClean="0">
                <a:solidFill>
                  <a:schemeClr val="tx1">
                    <a:lumMod val="50000"/>
                    <a:lumOff val="50000"/>
                  </a:schemeClr>
                </a:solidFill>
                <a:latin typeface="+mn-lt"/>
                <a:ea typeface="+mn-ea"/>
                <a:cs typeface="+mn-cs"/>
              </a:defRPr>
            </a:lvl4pPr>
            <a:lvl5pPr marL="2057400" indent="-228600" algn="l" rtl="0" eaLnBrk="1" fontAlgn="base" hangingPunct="1">
              <a:spcBef>
                <a:spcPct val="20000"/>
              </a:spcBef>
              <a:spcAft>
                <a:spcPct val="0"/>
              </a:spcAft>
              <a:buClr>
                <a:schemeClr val="tx1">
                  <a:lumMod val="50000"/>
                  <a:lumOff val="50000"/>
                </a:schemeClr>
              </a:buClr>
              <a:buSzPct val="85000"/>
              <a:buFont typeface="Arial" panose="020B0604020202020204" pitchFamily="34" charset="0"/>
              <a:buChar char="▼"/>
              <a:defRPr lang="en-US" sz="1200" b="1" kern="1200">
                <a:solidFill>
                  <a:schemeClr val="tx1">
                    <a:lumMod val="50000"/>
                    <a:lumOff val="50000"/>
                  </a:schemeClr>
                </a:solidFill>
                <a:latin typeface="+mn-lt"/>
                <a:ea typeface="+mn-ea"/>
                <a:cs typeface="+mn-cs"/>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a:lstStyle>
          <a:p>
            <a:pPr>
              <a:defRPr/>
            </a:pPr>
            <a:r>
              <a:rPr lang="en-US" sz="2400">
                <a:solidFill>
                  <a:srgbClr val="AC0000"/>
                </a:solidFill>
              </a:rPr>
              <a:t>Approved Status of Vaccines</a:t>
            </a:r>
            <a:endParaRPr lang="en-US" sz="2400" u="sng">
              <a:solidFill>
                <a:srgbClr val="AC0000"/>
              </a:solidFill>
            </a:endParaRPr>
          </a:p>
          <a:p>
            <a:pPr lvl="1">
              <a:defRPr/>
            </a:pPr>
            <a:r>
              <a:rPr lang="en-US" sz="2000">
                <a:solidFill>
                  <a:schemeClr val="accent1"/>
                </a:solidFill>
                <a:latin typeface="Arial" panose="020B0604020202020204" pitchFamily="34" charset="0"/>
                <a:cs typeface="Arial" panose="020B0604020202020204" pitchFamily="34" charset="0"/>
              </a:rPr>
              <a:t>The approved status of the vaccine and disclosures that go with it may result in some conflict with employer vaccine requirements.  For example, the vaccines currently have FDA “emergency use authorization” or EUA, which includes disclosures among which is “</a:t>
            </a:r>
            <a:r>
              <a:rPr lang="en-US" sz="2000">
                <a:solidFill>
                  <a:srgbClr val="AC0000"/>
                </a:solidFill>
                <a:latin typeface="Arial" panose="020B0604020202020204" pitchFamily="34" charset="0"/>
                <a:cs typeface="Arial" panose="020B0604020202020204" pitchFamily="34" charset="0"/>
              </a:rPr>
              <a:t>that they have the option to accept or refuse the vaccine</a:t>
            </a:r>
            <a:r>
              <a:rPr lang="en-US" sz="2000">
                <a:solidFill>
                  <a:schemeClr val="accent1"/>
                </a:solidFill>
                <a:latin typeface="Arial" panose="020B0604020202020204" pitchFamily="34" charset="0"/>
                <a:cs typeface="Arial" panose="020B0604020202020204" pitchFamily="34" charset="0"/>
              </a:rPr>
              <a:t>.”</a:t>
            </a:r>
          </a:p>
          <a:p>
            <a:pPr lvl="1">
              <a:defRPr/>
            </a:pPr>
            <a:r>
              <a:rPr lang="en-US" sz="2000">
                <a:solidFill>
                  <a:schemeClr val="accent1"/>
                </a:solidFill>
                <a:latin typeface="Arial" panose="020B0604020202020204" pitchFamily="34" charset="0"/>
                <a:cs typeface="Arial" panose="020B0604020202020204" pitchFamily="34" charset="0"/>
              </a:rPr>
              <a:t>Some commenters have said that this FDA disclosure </a:t>
            </a:r>
            <a:r>
              <a:rPr lang="en-US" sz="2000">
                <a:solidFill>
                  <a:srgbClr val="AC0000"/>
                </a:solidFill>
                <a:latin typeface="Arial" panose="020B0604020202020204" pitchFamily="34" charset="0"/>
                <a:cs typeface="Arial" panose="020B0604020202020204" pitchFamily="34" charset="0"/>
              </a:rPr>
              <a:t>would conflict with EEOC’s authorization</a:t>
            </a:r>
            <a:r>
              <a:rPr lang="en-US" sz="2000">
                <a:solidFill>
                  <a:schemeClr val="accent1"/>
                </a:solidFill>
                <a:latin typeface="Arial" panose="020B0604020202020204" pitchFamily="34" charset="0"/>
                <a:cs typeface="Arial" panose="020B0604020202020204" pitchFamily="34" charset="0"/>
              </a:rPr>
              <a:t> that an employer may require employees to get vaccinated</a:t>
            </a:r>
          </a:p>
          <a:p>
            <a:pPr lvl="1">
              <a:defRPr/>
            </a:pPr>
            <a:r>
              <a:rPr lang="en-US" sz="2000">
                <a:solidFill>
                  <a:schemeClr val="accent1"/>
                </a:solidFill>
                <a:latin typeface="Arial" panose="020B0604020202020204" pitchFamily="34" charset="0"/>
                <a:cs typeface="Arial" panose="020B0604020202020204" pitchFamily="34" charset="0"/>
              </a:rPr>
              <a:t>In the absence of further guidance, it appears that </a:t>
            </a:r>
            <a:r>
              <a:rPr lang="en-US" sz="2000">
                <a:solidFill>
                  <a:srgbClr val="AC0000"/>
                </a:solidFill>
                <a:latin typeface="Arial" panose="020B0604020202020204" pitchFamily="34" charset="0"/>
                <a:cs typeface="Arial" panose="020B0604020202020204" pitchFamily="34" charset="0"/>
              </a:rPr>
              <a:t>EEOC’s guidance assumes employers require a “COVID-19 vaccine that has been approved or authorized by the Food and Drug Administration (FDA)” </a:t>
            </a:r>
            <a:r>
              <a:rPr lang="en-US" sz="2000">
                <a:solidFill>
                  <a:schemeClr val="accent1"/>
                </a:solidFill>
                <a:latin typeface="Arial" panose="020B0604020202020204" pitchFamily="34" charset="0"/>
                <a:cs typeface="Arial" panose="020B0604020202020204" pitchFamily="34" charset="0"/>
              </a:rPr>
              <a:t>and that this approval or authorization necessarily includes EUA status</a:t>
            </a:r>
          </a:p>
        </p:txBody>
      </p:sp>
    </p:spTree>
    <p:extLst>
      <p:ext uri="{BB962C8B-B14F-4D97-AF65-F5344CB8AC3E}">
        <p14:creationId xmlns:p14="http://schemas.microsoft.com/office/powerpoint/2010/main" val="424953510"/>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367" y="192738"/>
            <a:ext cx="9515723" cy="1048590"/>
          </a:xfrm>
        </p:spPr>
        <p:txBody>
          <a:bodyPr>
            <a:noAutofit/>
          </a:bodyPr>
          <a:lstStyle/>
          <a:p>
            <a:r>
              <a:rPr lang="en-US" sz="3000" b="1" kern="0">
                <a:solidFill>
                  <a:schemeClr val="tx1">
                    <a:lumMod val="65000"/>
                    <a:lumOff val="35000"/>
                  </a:schemeClr>
                </a:solidFill>
                <a:latin typeface="Arial" panose="020B0604020202020204" pitchFamily="34" charset="0"/>
                <a:cs typeface="Arial" panose="020B0604020202020204" pitchFamily="34" charset="0"/>
              </a:rPr>
              <a:t>EEOC Issues Guidance on Employer Vaccine Requirements</a:t>
            </a:r>
            <a:br>
              <a:rPr lang="en-US" sz="3000" b="1" kern="0">
                <a:solidFill>
                  <a:schemeClr val="tx1">
                    <a:lumMod val="65000"/>
                    <a:lumOff val="35000"/>
                  </a:schemeClr>
                </a:solidFill>
                <a:latin typeface="Arial" panose="020B0604020202020204" pitchFamily="34" charset="0"/>
                <a:cs typeface="Arial" panose="020B0604020202020204" pitchFamily="34" charset="0"/>
              </a:rPr>
            </a:br>
            <a:endParaRPr lang="en-US" sz="3000">
              <a:solidFill>
                <a:schemeClr val="tx1">
                  <a:lumMod val="65000"/>
                  <a:lumOff val="35000"/>
                </a:schemeClr>
              </a:solidFill>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4225984" y="6335354"/>
            <a:ext cx="1870016" cy="39889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Content Placeholder 2"/>
          <p:cNvSpPr txBox="1"/>
          <p:nvPr/>
        </p:nvSpPr>
        <p:spPr bwMode="auto">
          <a:xfrm>
            <a:off x="302330" y="1273753"/>
            <a:ext cx="9531794" cy="47587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Autofit/>
          </a:bodyPr>
          <a:lstStyle>
            <a:lvl1pPr marL="230188" indent="-230188" algn="l" rtl="0" eaLnBrk="1" fontAlgn="base" hangingPunct="1">
              <a:spcBef>
                <a:spcPct val="20000"/>
              </a:spcBef>
              <a:spcAft>
                <a:spcPct val="0"/>
              </a:spcAft>
              <a:buClr>
                <a:srgbClr val="C00000"/>
              </a:buClr>
              <a:buSzTx/>
              <a:buFont typeface="Arial" panose="020B0604020202020204" pitchFamily="34" charset="0"/>
              <a:buChar char="▼"/>
              <a:defRPr lang="en-US" sz="1800" b="1" kern="1200" smtClean="0">
                <a:solidFill>
                  <a:schemeClr val="tx1">
                    <a:lumMod val="50000"/>
                    <a:lumOff val="50000"/>
                  </a:schemeClr>
                </a:solidFill>
                <a:latin typeface="Arial" panose="020B0604020202020204" pitchFamily="34" charset="0"/>
                <a:ea typeface="+mn-ea"/>
                <a:cs typeface="Arial" panose="020B0604020202020204" pitchFamily="34" charset="0"/>
              </a:defRPr>
            </a:lvl1pPr>
            <a:lvl2pPr marL="742950" indent="-285750" algn="l" rtl="0" eaLnBrk="1" fontAlgn="base" hangingPunct="1">
              <a:spcBef>
                <a:spcPct val="20000"/>
              </a:spcBef>
              <a:spcAft>
                <a:spcPct val="0"/>
              </a:spcAft>
              <a:buClr>
                <a:schemeClr val="tx1">
                  <a:lumMod val="50000"/>
                  <a:lumOff val="50000"/>
                </a:schemeClr>
              </a:buClr>
              <a:buSzPct val="75000"/>
              <a:buFont typeface="Arial" panose="020B0604020202020204" pitchFamily="34" charset="0"/>
              <a:buChar char="▼"/>
              <a:defRPr lang="en-US" sz="1600" b="1" kern="1200" smtClean="0">
                <a:solidFill>
                  <a:schemeClr val="tx1">
                    <a:lumMod val="50000"/>
                    <a:lumOff val="50000"/>
                  </a:schemeClr>
                </a:solidFill>
                <a:latin typeface="+mn-lt"/>
                <a:ea typeface="+mn-ea"/>
                <a:cs typeface="+mn-cs"/>
              </a:defRPr>
            </a:lvl2pPr>
            <a:lvl3pPr marL="1143000" indent="-228600" algn="l" rtl="0" eaLnBrk="1" fontAlgn="base" hangingPunct="1">
              <a:spcBef>
                <a:spcPct val="20000"/>
              </a:spcBef>
              <a:spcAft>
                <a:spcPct val="0"/>
              </a:spcAft>
              <a:buClr>
                <a:schemeClr val="tx1">
                  <a:lumMod val="50000"/>
                  <a:lumOff val="50000"/>
                </a:schemeClr>
              </a:buClr>
              <a:buSzPct val="65000"/>
              <a:buFont typeface="Arial" panose="020B0604020202020204" pitchFamily="34" charset="0"/>
              <a:buChar char="▼"/>
              <a:defRPr lang="en-US" sz="1400" b="1" kern="1200" smtClean="0">
                <a:solidFill>
                  <a:schemeClr val="tx1">
                    <a:lumMod val="50000"/>
                    <a:lumOff val="50000"/>
                  </a:schemeClr>
                </a:solidFill>
                <a:latin typeface="+mn-lt"/>
                <a:ea typeface="+mn-ea"/>
                <a:cs typeface="+mn-cs"/>
              </a:defRPr>
            </a:lvl3pPr>
            <a:lvl4pPr marL="1600200" indent="-228600" algn="l" rtl="0" eaLnBrk="1" fontAlgn="base" hangingPunct="1">
              <a:spcBef>
                <a:spcPct val="20000"/>
              </a:spcBef>
              <a:spcAft>
                <a:spcPct val="0"/>
              </a:spcAft>
              <a:buClr>
                <a:schemeClr val="tx1">
                  <a:lumMod val="50000"/>
                  <a:lumOff val="50000"/>
                </a:schemeClr>
              </a:buClr>
              <a:buSzPct val="65000"/>
              <a:buFont typeface="Arial" panose="020B0604020202020204" pitchFamily="34" charset="0"/>
              <a:buChar char="▼"/>
              <a:defRPr lang="en-US" sz="1200" b="1" kern="1200" smtClean="0">
                <a:solidFill>
                  <a:schemeClr val="tx1">
                    <a:lumMod val="50000"/>
                    <a:lumOff val="50000"/>
                  </a:schemeClr>
                </a:solidFill>
                <a:latin typeface="+mn-lt"/>
                <a:ea typeface="+mn-ea"/>
                <a:cs typeface="+mn-cs"/>
              </a:defRPr>
            </a:lvl4pPr>
            <a:lvl5pPr marL="2057400" indent="-228600" algn="l" rtl="0" eaLnBrk="1" fontAlgn="base" hangingPunct="1">
              <a:spcBef>
                <a:spcPct val="20000"/>
              </a:spcBef>
              <a:spcAft>
                <a:spcPct val="0"/>
              </a:spcAft>
              <a:buClr>
                <a:schemeClr val="tx1">
                  <a:lumMod val="50000"/>
                  <a:lumOff val="50000"/>
                </a:schemeClr>
              </a:buClr>
              <a:buSzPct val="85000"/>
              <a:buFont typeface="Arial" panose="020B0604020202020204" pitchFamily="34" charset="0"/>
              <a:buChar char="▼"/>
              <a:defRPr lang="en-US" sz="1200" b="1" kern="1200">
                <a:solidFill>
                  <a:schemeClr val="tx1">
                    <a:lumMod val="50000"/>
                    <a:lumOff val="50000"/>
                  </a:schemeClr>
                </a:solidFill>
                <a:latin typeface="+mn-lt"/>
                <a:ea typeface="+mn-ea"/>
                <a:cs typeface="+mn-cs"/>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a:lstStyle>
          <a:p>
            <a:pPr>
              <a:defRPr/>
            </a:pPr>
            <a:r>
              <a:rPr lang="en-US" sz="2400">
                <a:solidFill>
                  <a:srgbClr val="AC0000"/>
                </a:solidFill>
              </a:rPr>
              <a:t>Considerations for Your Workplace Culture</a:t>
            </a:r>
            <a:endParaRPr lang="en-US" sz="2400" u="sng">
              <a:solidFill>
                <a:srgbClr val="AC0000"/>
              </a:solidFill>
            </a:endParaRPr>
          </a:p>
          <a:p>
            <a:pPr lvl="1">
              <a:defRPr/>
            </a:pPr>
            <a:r>
              <a:rPr lang="en-US" sz="2000">
                <a:solidFill>
                  <a:schemeClr val="accent1"/>
                </a:solidFill>
                <a:latin typeface="Arial" panose="020B0604020202020204" pitchFamily="34" charset="0"/>
                <a:cs typeface="Arial" panose="020B0604020202020204" pitchFamily="34" charset="0"/>
              </a:rPr>
              <a:t>Historically, certain work environments like health care providers and educational establishments have regularly utilized vaccination requirements</a:t>
            </a:r>
          </a:p>
          <a:p>
            <a:pPr lvl="1">
              <a:defRPr/>
            </a:pPr>
            <a:r>
              <a:rPr lang="en-US" sz="2000">
                <a:solidFill>
                  <a:schemeClr val="accent1"/>
                </a:solidFill>
                <a:latin typeface="Arial" panose="020B0604020202020204" pitchFamily="34" charset="0"/>
                <a:cs typeface="Arial" panose="020B0604020202020204" pitchFamily="34" charset="0"/>
              </a:rPr>
              <a:t>Such requirements will be unprecedented for many employers</a:t>
            </a:r>
          </a:p>
          <a:p>
            <a:pPr lvl="1">
              <a:defRPr/>
            </a:pPr>
            <a:r>
              <a:rPr lang="en-US" sz="2000">
                <a:solidFill>
                  <a:schemeClr val="accent1"/>
                </a:solidFill>
                <a:latin typeface="Arial" panose="020B0604020202020204" pitchFamily="34" charset="0"/>
                <a:cs typeface="Arial" panose="020B0604020202020204" pitchFamily="34" charset="0"/>
              </a:rPr>
              <a:t>Look to your industry, associations, peer groups, and geographic markets to determine the sphere of influence on these strategies</a:t>
            </a:r>
          </a:p>
          <a:p>
            <a:pPr lvl="1">
              <a:defRPr/>
            </a:pPr>
            <a:r>
              <a:rPr lang="en-US" sz="2000">
                <a:solidFill>
                  <a:schemeClr val="accent1"/>
                </a:solidFill>
                <a:latin typeface="Arial" panose="020B0604020202020204" pitchFamily="34" charset="0"/>
                <a:cs typeface="Arial" panose="020B0604020202020204" pitchFamily="34" charset="0"/>
              </a:rPr>
              <a:t>Think critically about your workplace culture and evolving public opinion on vaccines as part of establishing any policy</a:t>
            </a:r>
          </a:p>
          <a:p>
            <a:pPr lvl="1">
              <a:defRPr/>
            </a:pPr>
            <a:r>
              <a:rPr lang="en-US" sz="2000">
                <a:solidFill>
                  <a:schemeClr val="accent1"/>
                </a:solidFill>
                <a:latin typeface="Arial" panose="020B0604020202020204" pitchFamily="34" charset="0"/>
                <a:cs typeface="Arial" panose="020B0604020202020204" pitchFamily="34" charset="0"/>
              </a:rPr>
              <a:t>Given the sensitivity of the topic (from so many perspectives), consider whether to use voluntary vaccination programs or incentives before moving toward requirements</a:t>
            </a:r>
          </a:p>
        </p:txBody>
      </p:sp>
    </p:spTree>
    <p:extLst>
      <p:ext uri="{BB962C8B-B14F-4D97-AF65-F5344CB8AC3E}">
        <p14:creationId xmlns:p14="http://schemas.microsoft.com/office/powerpoint/2010/main" val="1050475142"/>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367" y="192738"/>
            <a:ext cx="9515723" cy="1048590"/>
          </a:xfrm>
        </p:spPr>
        <p:txBody>
          <a:bodyPr>
            <a:noAutofit/>
          </a:bodyPr>
          <a:lstStyle/>
          <a:p>
            <a:r>
              <a:rPr lang="en-US" sz="3000" b="1" kern="0">
                <a:solidFill>
                  <a:schemeClr val="tx1">
                    <a:lumMod val="65000"/>
                    <a:lumOff val="35000"/>
                  </a:schemeClr>
                </a:solidFill>
                <a:latin typeface="Arial" panose="020B0604020202020204" pitchFamily="34" charset="0"/>
                <a:cs typeface="Arial" panose="020B0604020202020204" pitchFamily="34" charset="0"/>
              </a:rPr>
              <a:t>COVID-19 Vaccine Coverage Requirements</a:t>
            </a:r>
            <a:br>
              <a:rPr lang="en-US" sz="3000" b="1" kern="0">
                <a:solidFill>
                  <a:schemeClr val="tx1">
                    <a:lumMod val="65000"/>
                    <a:lumOff val="35000"/>
                  </a:schemeClr>
                </a:solidFill>
                <a:latin typeface="Arial" panose="020B0604020202020204" pitchFamily="34" charset="0"/>
                <a:cs typeface="Arial" panose="020B0604020202020204" pitchFamily="34" charset="0"/>
              </a:rPr>
            </a:br>
            <a:endParaRPr lang="en-US" sz="3000">
              <a:solidFill>
                <a:schemeClr val="tx1">
                  <a:lumMod val="65000"/>
                  <a:lumOff val="35000"/>
                </a:schemeClr>
              </a:solidFill>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4225984" y="6335354"/>
            <a:ext cx="1870016" cy="39889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Content Placeholder 2"/>
          <p:cNvSpPr txBox="1"/>
          <p:nvPr/>
        </p:nvSpPr>
        <p:spPr bwMode="auto">
          <a:xfrm>
            <a:off x="395095" y="866852"/>
            <a:ext cx="9531794" cy="45076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Autofit/>
          </a:bodyPr>
          <a:lstStyle>
            <a:lvl1pPr marL="230188" indent="-230188" algn="l" rtl="0" eaLnBrk="1" fontAlgn="base" hangingPunct="1">
              <a:spcBef>
                <a:spcPct val="20000"/>
              </a:spcBef>
              <a:spcAft>
                <a:spcPct val="0"/>
              </a:spcAft>
              <a:buClr>
                <a:srgbClr val="C00000"/>
              </a:buClr>
              <a:buSzTx/>
              <a:buFont typeface="Arial" panose="020B0604020202020204" pitchFamily="34" charset="0"/>
              <a:buChar char="▼"/>
              <a:defRPr lang="en-US" sz="1800" b="1" kern="1200" smtClean="0">
                <a:solidFill>
                  <a:schemeClr val="tx1">
                    <a:lumMod val="50000"/>
                    <a:lumOff val="50000"/>
                  </a:schemeClr>
                </a:solidFill>
                <a:latin typeface="Arial" panose="020B0604020202020204" pitchFamily="34" charset="0"/>
                <a:ea typeface="+mn-ea"/>
                <a:cs typeface="Arial" panose="020B0604020202020204" pitchFamily="34" charset="0"/>
              </a:defRPr>
            </a:lvl1pPr>
            <a:lvl2pPr marL="742950" indent="-285750" algn="l" rtl="0" eaLnBrk="1" fontAlgn="base" hangingPunct="1">
              <a:spcBef>
                <a:spcPct val="20000"/>
              </a:spcBef>
              <a:spcAft>
                <a:spcPct val="0"/>
              </a:spcAft>
              <a:buClr>
                <a:schemeClr val="tx1">
                  <a:lumMod val="50000"/>
                  <a:lumOff val="50000"/>
                </a:schemeClr>
              </a:buClr>
              <a:buSzPct val="75000"/>
              <a:buFont typeface="Arial" panose="020B0604020202020204" pitchFamily="34" charset="0"/>
              <a:buChar char="▼"/>
              <a:defRPr lang="en-US" sz="1600" b="1" kern="1200" smtClean="0">
                <a:solidFill>
                  <a:schemeClr val="tx1">
                    <a:lumMod val="50000"/>
                    <a:lumOff val="50000"/>
                  </a:schemeClr>
                </a:solidFill>
                <a:latin typeface="+mn-lt"/>
                <a:ea typeface="+mn-ea"/>
                <a:cs typeface="+mn-cs"/>
              </a:defRPr>
            </a:lvl2pPr>
            <a:lvl3pPr marL="1143000" indent="-228600" algn="l" rtl="0" eaLnBrk="1" fontAlgn="base" hangingPunct="1">
              <a:spcBef>
                <a:spcPct val="20000"/>
              </a:spcBef>
              <a:spcAft>
                <a:spcPct val="0"/>
              </a:spcAft>
              <a:buClr>
                <a:schemeClr val="tx1">
                  <a:lumMod val="50000"/>
                  <a:lumOff val="50000"/>
                </a:schemeClr>
              </a:buClr>
              <a:buSzPct val="65000"/>
              <a:buFont typeface="Arial" panose="020B0604020202020204" pitchFamily="34" charset="0"/>
              <a:buChar char="▼"/>
              <a:defRPr lang="en-US" sz="1400" b="1" kern="1200" smtClean="0">
                <a:solidFill>
                  <a:schemeClr val="tx1">
                    <a:lumMod val="50000"/>
                    <a:lumOff val="50000"/>
                  </a:schemeClr>
                </a:solidFill>
                <a:latin typeface="+mn-lt"/>
                <a:ea typeface="+mn-ea"/>
                <a:cs typeface="+mn-cs"/>
              </a:defRPr>
            </a:lvl3pPr>
            <a:lvl4pPr marL="1600200" indent="-228600" algn="l" rtl="0" eaLnBrk="1" fontAlgn="base" hangingPunct="1">
              <a:spcBef>
                <a:spcPct val="20000"/>
              </a:spcBef>
              <a:spcAft>
                <a:spcPct val="0"/>
              </a:spcAft>
              <a:buClr>
                <a:schemeClr val="tx1">
                  <a:lumMod val="50000"/>
                  <a:lumOff val="50000"/>
                </a:schemeClr>
              </a:buClr>
              <a:buSzPct val="65000"/>
              <a:buFont typeface="Arial" panose="020B0604020202020204" pitchFamily="34" charset="0"/>
              <a:buChar char="▼"/>
              <a:defRPr lang="en-US" sz="1200" b="1" kern="1200" smtClean="0">
                <a:solidFill>
                  <a:schemeClr val="tx1">
                    <a:lumMod val="50000"/>
                    <a:lumOff val="50000"/>
                  </a:schemeClr>
                </a:solidFill>
                <a:latin typeface="+mn-lt"/>
                <a:ea typeface="+mn-ea"/>
                <a:cs typeface="+mn-cs"/>
              </a:defRPr>
            </a:lvl4pPr>
            <a:lvl5pPr marL="2057400" indent="-228600" algn="l" rtl="0" eaLnBrk="1" fontAlgn="base" hangingPunct="1">
              <a:spcBef>
                <a:spcPct val="20000"/>
              </a:spcBef>
              <a:spcAft>
                <a:spcPct val="0"/>
              </a:spcAft>
              <a:buClr>
                <a:schemeClr val="tx1">
                  <a:lumMod val="50000"/>
                  <a:lumOff val="50000"/>
                </a:schemeClr>
              </a:buClr>
              <a:buSzPct val="85000"/>
              <a:buFont typeface="Arial" panose="020B0604020202020204" pitchFamily="34" charset="0"/>
              <a:buChar char="▼"/>
              <a:defRPr lang="en-US" sz="1200" b="1" kern="1200">
                <a:solidFill>
                  <a:schemeClr val="tx1">
                    <a:lumMod val="50000"/>
                    <a:lumOff val="50000"/>
                  </a:schemeClr>
                </a:solidFill>
                <a:latin typeface="+mn-lt"/>
                <a:ea typeface="+mn-ea"/>
                <a:cs typeface="+mn-cs"/>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a:lstStyle>
          <a:p>
            <a:pPr lvl="0">
              <a:defRPr/>
            </a:pPr>
            <a:r>
              <a:rPr lang="en-US" sz="2400">
                <a:solidFill>
                  <a:srgbClr val="636363"/>
                </a:solidFill>
              </a:rPr>
              <a:t>New rules speed up the timeline for ACA’s required coverage of preventive services with respect to COVID vaccines</a:t>
            </a:r>
          </a:p>
          <a:p>
            <a:pPr lvl="1">
              <a:defRPr/>
            </a:pPr>
            <a:r>
              <a:rPr lang="en-US" sz="2200">
                <a:solidFill>
                  <a:srgbClr val="636363"/>
                </a:solidFill>
              </a:rPr>
              <a:t>Normal timeline is the first plan year that is at least 12 months after the CDC/USPTF/ACIP preventive recommendation</a:t>
            </a:r>
          </a:p>
          <a:p>
            <a:pPr lvl="1">
              <a:defRPr/>
            </a:pPr>
            <a:r>
              <a:rPr lang="en-US" sz="2200">
                <a:solidFill>
                  <a:srgbClr val="636363"/>
                </a:solidFill>
              </a:rPr>
              <a:t>COVID Vaccine = 15 days</a:t>
            </a:r>
          </a:p>
          <a:p>
            <a:pPr lvl="0">
              <a:defRPr/>
            </a:pPr>
            <a:r>
              <a:rPr lang="en-US" sz="2400">
                <a:solidFill>
                  <a:srgbClr val="636363"/>
                </a:solidFill>
              </a:rPr>
              <a:t>Coverage required whether it is provided by an in-network or out-of-network provider</a:t>
            </a:r>
          </a:p>
          <a:p>
            <a:pPr lvl="0">
              <a:defRPr/>
            </a:pPr>
            <a:r>
              <a:rPr lang="en-US" sz="2400">
                <a:solidFill>
                  <a:srgbClr val="636363"/>
                </a:solidFill>
              </a:rPr>
              <a:t>Plans must also cover the cost of a vaccine's administration, even if the cost of the vaccine itself is paid by a third party such as the federal government</a:t>
            </a:r>
          </a:p>
          <a:p>
            <a:pPr lvl="0">
              <a:defRPr/>
            </a:pPr>
            <a:r>
              <a:rPr lang="en-US" sz="2400">
                <a:solidFill>
                  <a:srgbClr val="636363"/>
                </a:solidFill>
              </a:rPr>
              <a:t>Self-funded plans should coordinate with TPAs and stop-loss carriers</a:t>
            </a:r>
          </a:p>
          <a:p>
            <a:pPr lvl="0">
              <a:defRPr/>
            </a:pPr>
            <a:r>
              <a:rPr lang="en-US" sz="2400">
                <a:solidFill>
                  <a:srgbClr val="636363"/>
                </a:solidFill>
              </a:rPr>
              <a:t>ERISA Notice Requirements </a:t>
            </a:r>
          </a:p>
          <a:p>
            <a:pPr marL="0" marR="0" lvl="0" indent="0" algn="l" defTabSz="457200" rtl="0" eaLnBrk="1" fontAlgn="base" latinLnBrk="0" hangingPunct="1">
              <a:lnSpc>
                <a:spcPct val="100000"/>
              </a:lnSpc>
              <a:spcBef>
                <a:spcPct val="20000"/>
              </a:spcBef>
              <a:spcAft>
                <a:spcPct val="0"/>
              </a:spcAft>
              <a:buClr>
                <a:srgbClr val="C00000"/>
              </a:buClr>
              <a:buSzTx/>
              <a:buFont typeface="Arial" panose="020B0604020202020204" pitchFamily="34" charset="0"/>
              <a:buNone/>
              <a:defRPr/>
            </a:pPr>
            <a:endParaRPr kumimoji="0" lang="en-US" sz="2400" b="1" i="0" u="none" strike="noStrike" kern="1200" cap="none" spc="0" normalizeH="0" baseline="0" noProof="0">
              <a:ln>
                <a:noFill/>
              </a:ln>
              <a:solidFill>
                <a:srgbClr val="636363"/>
              </a:solidFill>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65471583"/>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367" y="192738"/>
            <a:ext cx="9515723" cy="1048590"/>
          </a:xfrm>
        </p:spPr>
        <p:txBody>
          <a:bodyPr>
            <a:noAutofit/>
          </a:bodyPr>
          <a:lstStyle/>
          <a:p>
            <a:r>
              <a:rPr lang="en-US" sz="3500" b="1" kern="0">
                <a:solidFill>
                  <a:schemeClr val="tx1">
                    <a:lumMod val="65000"/>
                    <a:lumOff val="35000"/>
                  </a:schemeClr>
                </a:solidFill>
                <a:latin typeface="Arial" panose="020B0604020202020204" pitchFamily="34" charset="0"/>
                <a:cs typeface="Arial" panose="020B0604020202020204" pitchFamily="34" charset="0"/>
              </a:rPr>
              <a:t>COVID-19 Vaccine Coverage Requirements</a:t>
            </a:r>
            <a:br>
              <a:rPr lang="en-US" sz="3500" b="1" kern="0">
                <a:solidFill>
                  <a:schemeClr val="tx1">
                    <a:lumMod val="65000"/>
                    <a:lumOff val="35000"/>
                  </a:schemeClr>
                </a:solidFill>
                <a:latin typeface="Arial" panose="020B0604020202020204" pitchFamily="34" charset="0"/>
                <a:cs typeface="Arial" panose="020B0604020202020204" pitchFamily="34" charset="0"/>
              </a:rPr>
            </a:br>
            <a:endParaRPr lang="en-US" sz="3500">
              <a:solidFill>
                <a:schemeClr val="tx1">
                  <a:lumMod val="65000"/>
                  <a:lumOff val="35000"/>
                </a:schemeClr>
              </a:solidFill>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4225984" y="6335354"/>
            <a:ext cx="1870016" cy="39889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Content Placeholder 2"/>
          <p:cNvSpPr txBox="1"/>
          <p:nvPr/>
        </p:nvSpPr>
        <p:spPr bwMode="auto">
          <a:xfrm>
            <a:off x="395095" y="1348632"/>
            <a:ext cx="9531794" cy="45076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Autofit/>
          </a:bodyPr>
          <a:lstStyle>
            <a:lvl1pPr marL="230188" indent="-230188" algn="l" rtl="0" eaLnBrk="1" fontAlgn="base" hangingPunct="1">
              <a:spcBef>
                <a:spcPct val="20000"/>
              </a:spcBef>
              <a:spcAft>
                <a:spcPct val="0"/>
              </a:spcAft>
              <a:buClr>
                <a:srgbClr val="C00000"/>
              </a:buClr>
              <a:buSzTx/>
              <a:buFont typeface="Arial" panose="020B0604020202020204" pitchFamily="34" charset="0"/>
              <a:buChar char="▼"/>
              <a:defRPr lang="en-US" sz="1800" b="1" kern="1200" smtClean="0">
                <a:solidFill>
                  <a:schemeClr val="tx1">
                    <a:lumMod val="50000"/>
                    <a:lumOff val="50000"/>
                  </a:schemeClr>
                </a:solidFill>
                <a:latin typeface="Arial" panose="020B0604020202020204" pitchFamily="34" charset="0"/>
                <a:ea typeface="+mn-ea"/>
                <a:cs typeface="Arial" panose="020B0604020202020204" pitchFamily="34" charset="0"/>
              </a:defRPr>
            </a:lvl1pPr>
            <a:lvl2pPr marL="742950" indent="-285750" algn="l" rtl="0" eaLnBrk="1" fontAlgn="base" hangingPunct="1">
              <a:spcBef>
                <a:spcPct val="20000"/>
              </a:spcBef>
              <a:spcAft>
                <a:spcPct val="0"/>
              </a:spcAft>
              <a:buClr>
                <a:schemeClr val="tx1">
                  <a:lumMod val="50000"/>
                  <a:lumOff val="50000"/>
                </a:schemeClr>
              </a:buClr>
              <a:buSzPct val="75000"/>
              <a:buFont typeface="Arial" panose="020B0604020202020204" pitchFamily="34" charset="0"/>
              <a:buChar char="▼"/>
              <a:defRPr lang="en-US" sz="1600" b="1" kern="1200" smtClean="0">
                <a:solidFill>
                  <a:schemeClr val="tx1">
                    <a:lumMod val="50000"/>
                    <a:lumOff val="50000"/>
                  </a:schemeClr>
                </a:solidFill>
                <a:latin typeface="+mn-lt"/>
                <a:ea typeface="+mn-ea"/>
                <a:cs typeface="+mn-cs"/>
              </a:defRPr>
            </a:lvl2pPr>
            <a:lvl3pPr marL="1143000" indent="-228600" algn="l" rtl="0" eaLnBrk="1" fontAlgn="base" hangingPunct="1">
              <a:spcBef>
                <a:spcPct val="20000"/>
              </a:spcBef>
              <a:spcAft>
                <a:spcPct val="0"/>
              </a:spcAft>
              <a:buClr>
                <a:schemeClr val="tx1">
                  <a:lumMod val="50000"/>
                  <a:lumOff val="50000"/>
                </a:schemeClr>
              </a:buClr>
              <a:buSzPct val="65000"/>
              <a:buFont typeface="Arial" panose="020B0604020202020204" pitchFamily="34" charset="0"/>
              <a:buChar char="▼"/>
              <a:defRPr lang="en-US" sz="1400" b="1" kern="1200" smtClean="0">
                <a:solidFill>
                  <a:schemeClr val="tx1">
                    <a:lumMod val="50000"/>
                    <a:lumOff val="50000"/>
                  </a:schemeClr>
                </a:solidFill>
                <a:latin typeface="+mn-lt"/>
                <a:ea typeface="+mn-ea"/>
                <a:cs typeface="+mn-cs"/>
              </a:defRPr>
            </a:lvl3pPr>
            <a:lvl4pPr marL="1600200" indent="-228600" algn="l" rtl="0" eaLnBrk="1" fontAlgn="base" hangingPunct="1">
              <a:spcBef>
                <a:spcPct val="20000"/>
              </a:spcBef>
              <a:spcAft>
                <a:spcPct val="0"/>
              </a:spcAft>
              <a:buClr>
                <a:schemeClr val="tx1">
                  <a:lumMod val="50000"/>
                  <a:lumOff val="50000"/>
                </a:schemeClr>
              </a:buClr>
              <a:buSzPct val="65000"/>
              <a:buFont typeface="Arial" panose="020B0604020202020204" pitchFamily="34" charset="0"/>
              <a:buChar char="▼"/>
              <a:defRPr lang="en-US" sz="1200" b="1" kern="1200" smtClean="0">
                <a:solidFill>
                  <a:schemeClr val="tx1">
                    <a:lumMod val="50000"/>
                    <a:lumOff val="50000"/>
                  </a:schemeClr>
                </a:solidFill>
                <a:latin typeface="+mn-lt"/>
                <a:ea typeface="+mn-ea"/>
                <a:cs typeface="+mn-cs"/>
              </a:defRPr>
            </a:lvl4pPr>
            <a:lvl5pPr marL="2057400" indent="-228600" algn="l" rtl="0" eaLnBrk="1" fontAlgn="base" hangingPunct="1">
              <a:spcBef>
                <a:spcPct val="20000"/>
              </a:spcBef>
              <a:spcAft>
                <a:spcPct val="0"/>
              </a:spcAft>
              <a:buClr>
                <a:schemeClr val="tx1">
                  <a:lumMod val="50000"/>
                  <a:lumOff val="50000"/>
                </a:schemeClr>
              </a:buClr>
              <a:buSzPct val="85000"/>
              <a:buFont typeface="Arial" panose="020B0604020202020204" pitchFamily="34" charset="0"/>
              <a:buChar char="▼"/>
              <a:defRPr lang="en-US" sz="1200" b="1" kern="1200">
                <a:solidFill>
                  <a:schemeClr val="tx1">
                    <a:lumMod val="50000"/>
                    <a:lumOff val="50000"/>
                  </a:schemeClr>
                </a:solidFill>
                <a:latin typeface="+mn-lt"/>
                <a:ea typeface="+mn-ea"/>
                <a:cs typeface="+mn-cs"/>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a:lstStyle>
          <a:p>
            <a:pPr lvl="0">
              <a:defRPr/>
            </a:pPr>
            <a:r>
              <a:rPr lang="en-US" sz="3300">
                <a:solidFill>
                  <a:srgbClr val="636363"/>
                </a:solidFill>
              </a:rPr>
              <a:t>Stand-alone, employer-sponsored Vaccine Programs</a:t>
            </a:r>
          </a:p>
          <a:p>
            <a:pPr lvl="1">
              <a:defRPr/>
            </a:pPr>
            <a:r>
              <a:rPr lang="en-US" sz="3300">
                <a:solidFill>
                  <a:srgbClr val="636363"/>
                </a:solidFill>
              </a:rPr>
              <a:t>Group Health Plan implications?</a:t>
            </a:r>
          </a:p>
          <a:p>
            <a:pPr>
              <a:defRPr/>
            </a:pPr>
            <a:r>
              <a:rPr lang="en-US" sz="3300">
                <a:solidFill>
                  <a:srgbClr val="636363"/>
                </a:solidFill>
              </a:rPr>
              <a:t>Coverage through EAP, OSMC?</a:t>
            </a:r>
          </a:p>
        </p:txBody>
      </p:sp>
    </p:spTree>
    <p:extLst>
      <p:ext uri="{BB962C8B-B14F-4D97-AF65-F5344CB8AC3E}">
        <p14:creationId xmlns:p14="http://schemas.microsoft.com/office/powerpoint/2010/main" val="3413145746"/>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367" y="192738"/>
            <a:ext cx="9515723" cy="1048590"/>
          </a:xfrm>
        </p:spPr>
        <p:txBody>
          <a:bodyPr>
            <a:noAutofit/>
          </a:bodyPr>
          <a:lstStyle/>
          <a:p>
            <a:r>
              <a:rPr lang="en-US" sz="3000" b="1" kern="0">
                <a:solidFill>
                  <a:schemeClr val="tx1">
                    <a:lumMod val="65000"/>
                    <a:lumOff val="35000"/>
                  </a:schemeClr>
                </a:solidFill>
                <a:latin typeface="Arial" panose="020B0604020202020204" pitchFamily="34" charset="0"/>
                <a:cs typeface="Arial" panose="020B0604020202020204" pitchFamily="34" charset="0"/>
              </a:rPr>
              <a:t>FSA and DCAPs</a:t>
            </a:r>
            <a:br>
              <a:rPr lang="en-US" sz="3000" b="1" kern="0">
                <a:solidFill>
                  <a:schemeClr val="tx1">
                    <a:lumMod val="65000"/>
                    <a:lumOff val="35000"/>
                  </a:schemeClr>
                </a:solidFill>
                <a:latin typeface="Arial" panose="020B0604020202020204" pitchFamily="34" charset="0"/>
                <a:cs typeface="Arial" panose="020B0604020202020204" pitchFamily="34" charset="0"/>
              </a:rPr>
            </a:br>
            <a:endParaRPr lang="en-US" sz="3000">
              <a:solidFill>
                <a:schemeClr val="tx1">
                  <a:lumMod val="65000"/>
                  <a:lumOff val="35000"/>
                </a:schemeClr>
              </a:solidFill>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4225984" y="6335354"/>
            <a:ext cx="1870016" cy="39889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Content Placeholder 2"/>
          <p:cNvSpPr txBox="1"/>
          <p:nvPr/>
        </p:nvSpPr>
        <p:spPr bwMode="auto">
          <a:xfrm>
            <a:off x="395095" y="758700"/>
            <a:ext cx="8896389" cy="45076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Autofit/>
          </a:bodyPr>
          <a:lstStyle>
            <a:lvl1pPr marL="230188" indent="-230188" algn="l" rtl="0" eaLnBrk="1" fontAlgn="base" hangingPunct="1">
              <a:spcBef>
                <a:spcPct val="20000"/>
              </a:spcBef>
              <a:spcAft>
                <a:spcPct val="0"/>
              </a:spcAft>
              <a:buClr>
                <a:srgbClr val="C00000"/>
              </a:buClr>
              <a:buSzTx/>
              <a:buFont typeface="Arial" panose="020B0604020202020204" pitchFamily="34" charset="0"/>
              <a:buChar char="▼"/>
              <a:defRPr lang="en-US" sz="1800" b="1" kern="1200" smtClean="0">
                <a:solidFill>
                  <a:schemeClr val="tx1">
                    <a:lumMod val="50000"/>
                    <a:lumOff val="50000"/>
                  </a:schemeClr>
                </a:solidFill>
                <a:latin typeface="Arial" panose="020B0604020202020204" pitchFamily="34" charset="0"/>
                <a:ea typeface="+mn-ea"/>
                <a:cs typeface="Arial" panose="020B0604020202020204" pitchFamily="34" charset="0"/>
              </a:defRPr>
            </a:lvl1pPr>
            <a:lvl2pPr marL="742950" indent="-285750" algn="l" rtl="0" eaLnBrk="1" fontAlgn="base" hangingPunct="1">
              <a:spcBef>
                <a:spcPct val="20000"/>
              </a:spcBef>
              <a:spcAft>
                <a:spcPct val="0"/>
              </a:spcAft>
              <a:buClr>
                <a:schemeClr val="tx1">
                  <a:lumMod val="50000"/>
                  <a:lumOff val="50000"/>
                </a:schemeClr>
              </a:buClr>
              <a:buSzPct val="75000"/>
              <a:buFont typeface="Arial" panose="020B0604020202020204" pitchFamily="34" charset="0"/>
              <a:buChar char="▼"/>
              <a:defRPr lang="en-US" sz="1600" b="1" kern="1200" smtClean="0">
                <a:solidFill>
                  <a:schemeClr val="tx1">
                    <a:lumMod val="50000"/>
                    <a:lumOff val="50000"/>
                  </a:schemeClr>
                </a:solidFill>
                <a:latin typeface="+mn-lt"/>
                <a:ea typeface="+mn-ea"/>
                <a:cs typeface="+mn-cs"/>
              </a:defRPr>
            </a:lvl2pPr>
            <a:lvl3pPr marL="1143000" indent="-228600" algn="l" rtl="0" eaLnBrk="1" fontAlgn="base" hangingPunct="1">
              <a:spcBef>
                <a:spcPct val="20000"/>
              </a:spcBef>
              <a:spcAft>
                <a:spcPct val="0"/>
              </a:spcAft>
              <a:buClr>
                <a:schemeClr val="tx1">
                  <a:lumMod val="50000"/>
                  <a:lumOff val="50000"/>
                </a:schemeClr>
              </a:buClr>
              <a:buSzPct val="65000"/>
              <a:buFont typeface="Arial" panose="020B0604020202020204" pitchFamily="34" charset="0"/>
              <a:buChar char="▼"/>
              <a:defRPr lang="en-US" sz="1400" b="1" kern="1200" smtClean="0">
                <a:solidFill>
                  <a:schemeClr val="tx1">
                    <a:lumMod val="50000"/>
                    <a:lumOff val="50000"/>
                  </a:schemeClr>
                </a:solidFill>
                <a:latin typeface="+mn-lt"/>
                <a:ea typeface="+mn-ea"/>
                <a:cs typeface="+mn-cs"/>
              </a:defRPr>
            </a:lvl3pPr>
            <a:lvl4pPr marL="1600200" indent="-228600" algn="l" rtl="0" eaLnBrk="1" fontAlgn="base" hangingPunct="1">
              <a:spcBef>
                <a:spcPct val="20000"/>
              </a:spcBef>
              <a:spcAft>
                <a:spcPct val="0"/>
              </a:spcAft>
              <a:buClr>
                <a:schemeClr val="tx1">
                  <a:lumMod val="50000"/>
                  <a:lumOff val="50000"/>
                </a:schemeClr>
              </a:buClr>
              <a:buSzPct val="65000"/>
              <a:buFont typeface="Arial" panose="020B0604020202020204" pitchFamily="34" charset="0"/>
              <a:buChar char="▼"/>
              <a:defRPr lang="en-US" sz="1200" b="1" kern="1200" smtClean="0">
                <a:solidFill>
                  <a:schemeClr val="tx1">
                    <a:lumMod val="50000"/>
                    <a:lumOff val="50000"/>
                  </a:schemeClr>
                </a:solidFill>
                <a:latin typeface="+mn-lt"/>
                <a:ea typeface="+mn-ea"/>
                <a:cs typeface="+mn-cs"/>
              </a:defRPr>
            </a:lvl4pPr>
            <a:lvl5pPr marL="2057400" indent="-228600" algn="l" rtl="0" eaLnBrk="1" fontAlgn="base" hangingPunct="1">
              <a:spcBef>
                <a:spcPct val="20000"/>
              </a:spcBef>
              <a:spcAft>
                <a:spcPct val="0"/>
              </a:spcAft>
              <a:buClr>
                <a:schemeClr val="tx1">
                  <a:lumMod val="50000"/>
                  <a:lumOff val="50000"/>
                </a:schemeClr>
              </a:buClr>
              <a:buSzPct val="85000"/>
              <a:buFont typeface="Arial" panose="020B0604020202020204" pitchFamily="34" charset="0"/>
              <a:buChar char="▼"/>
              <a:defRPr lang="en-US" sz="1200" b="1" kern="1200">
                <a:solidFill>
                  <a:schemeClr val="tx1">
                    <a:lumMod val="50000"/>
                    <a:lumOff val="50000"/>
                  </a:schemeClr>
                </a:solidFill>
                <a:latin typeface="+mn-lt"/>
                <a:ea typeface="+mn-ea"/>
                <a:cs typeface="+mn-cs"/>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a:lstStyle>
          <a:p>
            <a:pPr marL="461963" indent="-461963">
              <a:defRPr/>
            </a:pPr>
            <a:r>
              <a:rPr lang="en-US" sz="1950">
                <a:solidFill>
                  <a:srgbClr val="636363"/>
                </a:solidFill>
              </a:rPr>
              <a:t>No qualifying reason required for FSA and DCAP election changes for plan years ending in 2021</a:t>
            </a:r>
          </a:p>
          <a:p>
            <a:pPr marL="461963" lvl="0" indent="-461963">
              <a:defRPr/>
            </a:pPr>
            <a:r>
              <a:rPr lang="en-US" sz="1950">
                <a:solidFill>
                  <a:srgbClr val="636363"/>
                </a:solidFill>
              </a:rPr>
              <a:t>Relief to use left over funds</a:t>
            </a:r>
          </a:p>
          <a:p>
            <a:pPr lvl="1">
              <a:defRPr/>
            </a:pPr>
            <a:r>
              <a:rPr lang="en-US" sz="1950">
                <a:solidFill>
                  <a:srgbClr val="636363"/>
                </a:solidFill>
              </a:rPr>
              <a:t>Carryover plans – No limit on carryovers permitted for plan years ending in 2020 and 2021</a:t>
            </a:r>
          </a:p>
          <a:p>
            <a:pPr lvl="1">
              <a:defRPr/>
            </a:pPr>
            <a:r>
              <a:rPr lang="en-US" sz="1950">
                <a:solidFill>
                  <a:srgbClr val="636363"/>
                </a:solidFill>
              </a:rPr>
              <a:t>Grace Period plans - Grace Period may be extended until the end of the plan year for plan years ending in 2020 and 2021</a:t>
            </a:r>
          </a:p>
          <a:p>
            <a:pPr marL="461963" lvl="0" indent="-461963">
              <a:defRPr/>
            </a:pPr>
            <a:r>
              <a:rPr lang="en-US" sz="1950">
                <a:solidFill>
                  <a:srgbClr val="636363"/>
                </a:solidFill>
              </a:rPr>
              <a:t>Limited DCAP exception for dependents who age out during pandemic</a:t>
            </a:r>
          </a:p>
          <a:p>
            <a:pPr lvl="1">
              <a:defRPr/>
            </a:pPr>
            <a:r>
              <a:rPr lang="en-US" sz="1950">
                <a:solidFill>
                  <a:srgbClr val="636363"/>
                </a:solidFill>
              </a:rPr>
              <a:t>Employers may allow unused dependent care FSA amounts for children until they turn age 14 (normal rule is age 13), at least through the end of the 2021 plan year</a:t>
            </a:r>
          </a:p>
          <a:p>
            <a:pPr marL="461963" lvl="0" indent="-461963">
              <a:defRPr/>
            </a:pPr>
            <a:r>
              <a:rPr lang="en-US" sz="1950">
                <a:solidFill>
                  <a:srgbClr val="636363"/>
                </a:solidFill>
              </a:rPr>
              <a:t>Amendments must be made by the end of the calendar year after the end of the plan year in which the amendment is made effective</a:t>
            </a:r>
          </a:p>
          <a:p>
            <a:pPr marL="974725" lvl="1" indent="-461963">
              <a:defRPr/>
            </a:pPr>
            <a:r>
              <a:rPr lang="en-US" sz="1950">
                <a:solidFill>
                  <a:srgbClr val="636363"/>
                </a:solidFill>
                <a:latin typeface="Arial" panose="020B0604020202020204" pitchFamily="34" charset="0"/>
                <a:cs typeface="Arial" panose="020B0604020202020204" pitchFamily="34" charset="0"/>
              </a:rPr>
              <a:t>Plan must be </a:t>
            </a:r>
            <a:r>
              <a:rPr lang="en-US" sz="1950">
                <a:solidFill>
                  <a:srgbClr val="AC0000"/>
                </a:solidFill>
                <a:latin typeface="Arial" panose="020B0604020202020204" pitchFamily="34" charset="0"/>
                <a:cs typeface="Arial" panose="020B0604020202020204" pitchFamily="34" charset="0"/>
              </a:rPr>
              <a:t>operated</a:t>
            </a:r>
            <a:r>
              <a:rPr lang="en-US" sz="1950">
                <a:solidFill>
                  <a:srgbClr val="636363"/>
                </a:solidFill>
                <a:latin typeface="Arial" panose="020B0604020202020204" pitchFamily="34" charset="0"/>
                <a:cs typeface="Arial" panose="020B0604020202020204" pitchFamily="34" charset="0"/>
              </a:rPr>
              <a:t> in accordance with the terms of the amendment from the date the amendment is effective, even if prior to the actual amendment adoption date</a:t>
            </a:r>
            <a:endParaRPr kumimoji="0" lang="en-US" sz="1950" b="1" i="0" u="none" strike="noStrike" kern="1200" cap="none" spc="0" normalizeH="0" baseline="0" noProof="0">
              <a:ln>
                <a:noFill/>
              </a:ln>
              <a:solidFill>
                <a:srgbClr val="636363"/>
              </a:solidFill>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17944579"/>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367" y="192738"/>
            <a:ext cx="9515723" cy="1048590"/>
          </a:xfrm>
        </p:spPr>
        <p:txBody>
          <a:bodyPr>
            <a:noAutofit/>
          </a:bodyPr>
          <a:lstStyle/>
          <a:p>
            <a:r>
              <a:rPr lang="en-US" sz="3000" b="1" kern="0">
                <a:solidFill>
                  <a:schemeClr val="tx1">
                    <a:lumMod val="65000"/>
                    <a:lumOff val="35000"/>
                  </a:schemeClr>
                </a:solidFill>
                <a:latin typeface="Arial" panose="020B0604020202020204" pitchFamily="34" charset="0"/>
                <a:cs typeface="Arial" panose="020B0604020202020204" pitchFamily="34" charset="0"/>
              </a:rPr>
              <a:t>Grandfathered Health Plans</a:t>
            </a:r>
            <a:br>
              <a:rPr lang="en-US" sz="3000" b="1" kern="0">
                <a:solidFill>
                  <a:schemeClr val="tx1">
                    <a:lumMod val="65000"/>
                    <a:lumOff val="35000"/>
                  </a:schemeClr>
                </a:solidFill>
                <a:latin typeface="Arial" panose="020B0604020202020204" pitchFamily="34" charset="0"/>
                <a:cs typeface="Arial" panose="020B0604020202020204" pitchFamily="34" charset="0"/>
              </a:rPr>
            </a:br>
            <a:endParaRPr lang="en-US" sz="3000">
              <a:solidFill>
                <a:schemeClr val="tx1">
                  <a:lumMod val="65000"/>
                  <a:lumOff val="35000"/>
                </a:schemeClr>
              </a:solidFill>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4225984" y="6335354"/>
            <a:ext cx="1870016" cy="39889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Content Placeholder 2"/>
          <p:cNvSpPr txBox="1"/>
          <p:nvPr/>
        </p:nvSpPr>
        <p:spPr bwMode="auto">
          <a:xfrm>
            <a:off x="395095" y="866852"/>
            <a:ext cx="9531794" cy="45076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Autofit/>
          </a:bodyPr>
          <a:lstStyle>
            <a:lvl1pPr marL="230188" indent="-230188" algn="l" rtl="0" eaLnBrk="1" fontAlgn="base" hangingPunct="1">
              <a:spcBef>
                <a:spcPct val="20000"/>
              </a:spcBef>
              <a:spcAft>
                <a:spcPct val="0"/>
              </a:spcAft>
              <a:buClr>
                <a:srgbClr val="C00000"/>
              </a:buClr>
              <a:buSzTx/>
              <a:buFont typeface="Arial" panose="020B0604020202020204" pitchFamily="34" charset="0"/>
              <a:buChar char="▼"/>
              <a:defRPr lang="en-US" sz="1800" b="1" kern="1200" smtClean="0">
                <a:solidFill>
                  <a:schemeClr val="tx1">
                    <a:lumMod val="50000"/>
                    <a:lumOff val="50000"/>
                  </a:schemeClr>
                </a:solidFill>
                <a:latin typeface="Arial" panose="020B0604020202020204" pitchFamily="34" charset="0"/>
                <a:ea typeface="+mn-ea"/>
                <a:cs typeface="Arial" panose="020B0604020202020204" pitchFamily="34" charset="0"/>
              </a:defRPr>
            </a:lvl1pPr>
            <a:lvl2pPr marL="742950" indent="-285750" algn="l" rtl="0" eaLnBrk="1" fontAlgn="base" hangingPunct="1">
              <a:spcBef>
                <a:spcPct val="20000"/>
              </a:spcBef>
              <a:spcAft>
                <a:spcPct val="0"/>
              </a:spcAft>
              <a:buClr>
                <a:schemeClr val="tx1">
                  <a:lumMod val="50000"/>
                  <a:lumOff val="50000"/>
                </a:schemeClr>
              </a:buClr>
              <a:buSzPct val="75000"/>
              <a:buFont typeface="Arial" panose="020B0604020202020204" pitchFamily="34" charset="0"/>
              <a:buChar char="▼"/>
              <a:defRPr lang="en-US" sz="1600" b="1" kern="1200" smtClean="0">
                <a:solidFill>
                  <a:schemeClr val="tx1">
                    <a:lumMod val="50000"/>
                    <a:lumOff val="50000"/>
                  </a:schemeClr>
                </a:solidFill>
                <a:latin typeface="+mn-lt"/>
                <a:ea typeface="+mn-ea"/>
                <a:cs typeface="+mn-cs"/>
              </a:defRPr>
            </a:lvl2pPr>
            <a:lvl3pPr marL="1143000" indent="-228600" algn="l" rtl="0" eaLnBrk="1" fontAlgn="base" hangingPunct="1">
              <a:spcBef>
                <a:spcPct val="20000"/>
              </a:spcBef>
              <a:spcAft>
                <a:spcPct val="0"/>
              </a:spcAft>
              <a:buClr>
                <a:schemeClr val="tx1">
                  <a:lumMod val="50000"/>
                  <a:lumOff val="50000"/>
                </a:schemeClr>
              </a:buClr>
              <a:buSzPct val="65000"/>
              <a:buFont typeface="Arial" panose="020B0604020202020204" pitchFamily="34" charset="0"/>
              <a:buChar char="▼"/>
              <a:defRPr lang="en-US" sz="1400" b="1" kern="1200" smtClean="0">
                <a:solidFill>
                  <a:schemeClr val="tx1">
                    <a:lumMod val="50000"/>
                    <a:lumOff val="50000"/>
                  </a:schemeClr>
                </a:solidFill>
                <a:latin typeface="+mn-lt"/>
                <a:ea typeface="+mn-ea"/>
                <a:cs typeface="+mn-cs"/>
              </a:defRPr>
            </a:lvl3pPr>
            <a:lvl4pPr marL="1600200" indent="-228600" algn="l" rtl="0" eaLnBrk="1" fontAlgn="base" hangingPunct="1">
              <a:spcBef>
                <a:spcPct val="20000"/>
              </a:spcBef>
              <a:spcAft>
                <a:spcPct val="0"/>
              </a:spcAft>
              <a:buClr>
                <a:schemeClr val="tx1">
                  <a:lumMod val="50000"/>
                  <a:lumOff val="50000"/>
                </a:schemeClr>
              </a:buClr>
              <a:buSzPct val="65000"/>
              <a:buFont typeface="Arial" panose="020B0604020202020204" pitchFamily="34" charset="0"/>
              <a:buChar char="▼"/>
              <a:defRPr lang="en-US" sz="1200" b="1" kern="1200" smtClean="0">
                <a:solidFill>
                  <a:schemeClr val="tx1">
                    <a:lumMod val="50000"/>
                    <a:lumOff val="50000"/>
                  </a:schemeClr>
                </a:solidFill>
                <a:latin typeface="+mn-lt"/>
                <a:ea typeface="+mn-ea"/>
                <a:cs typeface="+mn-cs"/>
              </a:defRPr>
            </a:lvl4pPr>
            <a:lvl5pPr marL="2057400" indent="-228600" algn="l" rtl="0" eaLnBrk="1" fontAlgn="base" hangingPunct="1">
              <a:spcBef>
                <a:spcPct val="20000"/>
              </a:spcBef>
              <a:spcAft>
                <a:spcPct val="0"/>
              </a:spcAft>
              <a:buClr>
                <a:schemeClr val="tx1">
                  <a:lumMod val="50000"/>
                  <a:lumOff val="50000"/>
                </a:schemeClr>
              </a:buClr>
              <a:buSzPct val="85000"/>
              <a:buFont typeface="Arial" panose="020B0604020202020204" pitchFamily="34" charset="0"/>
              <a:buChar char="▼"/>
              <a:defRPr lang="en-US" sz="1200" b="1" kern="1200">
                <a:solidFill>
                  <a:schemeClr val="tx1">
                    <a:lumMod val="50000"/>
                    <a:lumOff val="50000"/>
                  </a:schemeClr>
                </a:solidFill>
                <a:latin typeface="+mn-lt"/>
                <a:ea typeface="+mn-ea"/>
                <a:cs typeface="+mn-cs"/>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a:lstStyle>
          <a:p>
            <a:pPr lvl="0">
              <a:defRPr/>
            </a:pPr>
            <a:r>
              <a:rPr lang="en-US" sz="2000">
                <a:solidFill>
                  <a:srgbClr val="636363"/>
                </a:solidFill>
              </a:rPr>
              <a:t>Final rule provides more flexibility for changes to GF plans without losing GF status</a:t>
            </a:r>
          </a:p>
          <a:p>
            <a:pPr lvl="0">
              <a:defRPr/>
            </a:pPr>
            <a:r>
              <a:rPr lang="en-US" sz="2000">
                <a:solidFill>
                  <a:srgbClr val="636363"/>
                </a:solidFill>
              </a:rPr>
              <a:t>Clarifies that grandfathered </a:t>
            </a:r>
            <a:r>
              <a:rPr lang="en-US" sz="2000">
                <a:solidFill>
                  <a:srgbClr val="AC0000"/>
                </a:solidFill>
              </a:rPr>
              <a:t>HDHP</a:t>
            </a:r>
            <a:r>
              <a:rPr lang="en-US" sz="2000">
                <a:solidFill>
                  <a:srgbClr val="636363"/>
                </a:solidFill>
              </a:rPr>
              <a:t> coverage may increase fixed-amount cost-sharing requirements, such as deductibles, to the extent necessary to maintain its status as a HDHP without losing grandfathered status</a:t>
            </a:r>
          </a:p>
          <a:p>
            <a:pPr lvl="0">
              <a:defRPr/>
            </a:pPr>
            <a:r>
              <a:rPr lang="en-US" sz="2000">
                <a:solidFill>
                  <a:srgbClr val="636363"/>
                </a:solidFill>
              </a:rPr>
              <a:t>Provides an alternative method of measuring permitted increases in fixed-amount cost sharing that allows plans to better account for changes in the costs of health coverage over time</a:t>
            </a:r>
          </a:p>
          <a:p>
            <a:pPr lvl="1">
              <a:defRPr/>
            </a:pPr>
            <a:r>
              <a:rPr lang="en-US" sz="2000">
                <a:solidFill>
                  <a:srgbClr val="636363"/>
                </a:solidFill>
                <a:latin typeface="Arial" panose="020B0604020202020204" pitchFamily="34" charset="0"/>
                <a:cs typeface="Arial" panose="020B0604020202020204" pitchFamily="34" charset="0"/>
              </a:rPr>
              <a:t>For increases made effective on or after June 15, 2021, in addition to the current maximum percentage increase standard, plans may also evaluate the increases in fixed-amount cost sharing using the </a:t>
            </a:r>
            <a:r>
              <a:rPr lang="en-US" sz="2000">
                <a:solidFill>
                  <a:srgbClr val="AC0000"/>
                </a:solidFill>
                <a:latin typeface="Arial" panose="020B0604020202020204" pitchFamily="34" charset="0"/>
                <a:cs typeface="Arial" panose="020B0604020202020204" pitchFamily="34" charset="0"/>
              </a:rPr>
              <a:t>premium adjustment percentage </a:t>
            </a:r>
            <a:r>
              <a:rPr lang="en-US" sz="2000">
                <a:solidFill>
                  <a:srgbClr val="636363"/>
                </a:solidFill>
                <a:latin typeface="Arial" panose="020B0604020202020204" pitchFamily="34" charset="0"/>
                <a:cs typeface="Arial" panose="020B0604020202020204" pitchFamily="34" charset="0"/>
              </a:rPr>
              <a:t>(a figure published by HHS that represents the percentage (if any) by which the average per capita premium for health insurance coverage for the preceding calendar year exceeds such average per capita premium for health insurance for 2013)</a:t>
            </a:r>
            <a:endParaRPr kumimoji="0" lang="en-US" sz="2000" b="1" i="0" u="none" strike="noStrike" kern="1200" cap="none" spc="0" normalizeH="0" baseline="0" noProof="0">
              <a:ln>
                <a:noFill/>
              </a:ln>
              <a:solidFill>
                <a:srgbClr val="636363"/>
              </a:solidFill>
              <a:effectLst/>
              <a:uLnTx/>
              <a:uFillTx/>
            </a:endParaRPr>
          </a:p>
        </p:txBody>
      </p:sp>
    </p:spTree>
    <p:extLst>
      <p:ext uri="{BB962C8B-B14F-4D97-AF65-F5344CB8AC3E}">
        <p14:creationId xmlns:p14="http://schemas.microsoft.com/office/powerpoint/2010/main" val="1468259453"/>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367" y="192738"/>
            <a:ext cx="9515723" cy="1048590"/>
          </a:xfrm>
        </p:spPr>
        <p:txBody>
          <a:bodyPr>
            <a:noAutofit/>
          </a:bodyPr>
          <a:lstStyle/>
          <a:p>
            <a:r>
              <a:rPr lang="en-US" sz="3000" b="1" kern="0">
                <a:solidFill>
                  <a:schemeClr val="tx1">
                    <a:lumMod val="65000"/>
                    <a:lumOff val="35000"/>
                  </a:schemeClr>
                </a:solidFill>
                <a:latin typeface="Arial" panose="020B0604020202020204" pitchFamily="34" charset="0"/>
                <a:cs typeface="Arial" panose="020B0604020202020204" pitchFamily="34" charset="0"/>
              </a:rPr>
              <a:t>AGENDA</a:t>
            </a:r>
            <a:endParaRPr lang="en-US" sz="3000">
              <a:solidFill>
                <a:schemeClr val="tx1">
                  <a:lumMod val="65000"/>
                  <a:lumOff val="35000"/>
                </a:schemeClr>
              </a:solidFill>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4225984" y="6335354"/>
            <a:ext cx="1870016" cy="39889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Content Placeholder 2"/>
          <p:cNvSpPr txBox="1"/>
          <p:nvPr/>
        </p:nvSpPr>
        <p:spPr bwMode="auto">
          <a:xfrm>
            <a:off x="471295" y="810632"/>
            <a:ext cx="9531794" cy="45076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Autofit/>
          </a:bodyPr>
          <a:lstStyle>
            <a:lvl1pPr marL="230188" indent="-230188" algn="l" rtl="0" eaLnBrk="1" fontAlgn="base" hangingPunct="1">
              <a:spcBef>
                <a:spcPct val="20000"/>
              </a:spcBef>
              <a:spcAft>
                <a:spcPct val="0"/>
              </a:spcAft>
              <a:buClr>
                <a:srgbClr val="C00000"/>
              </a:buClr>
              <a:buSzTx/>
              <a:buFont typeface="Arial" panose="020B0604020202020204" pitchFamily="34" charset="0"/>
              <a:buChar char="▼"/>
              <a:defRPr lang="en-US" sz="1800" b="1" kern="1200" smtClean="0">
                <a:solidFill>
                  <a:schemeClr val="tx1">
                    <a:lumMod val="50000"/>
                    <a:lumOff val="50000"/>
                  </a:schemeClr>
                </a:solidFill>
                <a:latin typeface="Arial" panose="020B0604020202020204" pitchFamily="34" charset="0"/>
                <a:ea typeface="+mn-ea"/>
                <a:cs typeface="Arial" panose="020B0604020202020204" pitchFamily="34" charset="0"/>
              </a:defRPr>
            </a:lvl1pPr>
            <a:lvl2pPr marL="742950" indent="-285750" algn="l" rtl="0" eaLnBrk="1" fontAlgn="base" hangingPunct="1">
              <a:spcBef>
                <a:spcPct val="20000"/>
              </a:spcBef>
              <a:spcAft>
                <a:spcPct val="0"/>
              </a:spcAft>
              <a:buClr>
                <a:schemeClr val="tx1">
                  <a:lumMod val="50000"/>
                  <a:lumOff val="50000"/>
                </a:schemeClr>
              </a:buClr>
              <a:buSzPct val="75000"/>
              <a:buFont typeface="Arial" panose="020B0604020202020204" pitchFamily="34" charset="0"/>
              <a:buChar char="▼"/>
              <a:defRPr lang="en-US" sz="1600" b="1" kern="1200" smtClean="0">
                <a:solidFill>
                  <a:schemeClr val="tx1">
                    <a:lumMod val="50000"/>
                    <a:lumOff val="50000"/>
                  </a:schemeClr>
                </a:solidFill>
                <a:latin typeface="+mn-lt"/>
                <a:ea typeface="+mn-ea"/>
                <a:cs typeface="+mn-cs"/>
              </a:defRPr>
            </a:lvl2pPr>
            <a:lvl3pPr marL="1143000" indent="-228600" algn="l" rtl="0" eaLnBrk="1" fontAlgn="base" hangingPunct="1">
              <a:spcBef>
                <a:spcPct val="20000"/>
              </a:spcBef>
              <a:spcAft>
                <a:spcPct val="0"/>
              </a:spcAft>
              <a:buClr>
                <a:schemeClr val="tx1">
                  <a:lumMod val="50000"/>
                  <a:lumOff val="50000"/>
                </a:schemeClr>
              </a:buClr>
              <a:buSzPct val="65000"/>
              <a:buFont typeface="Arial" panose="020B0604020202020204" pitchFamily="34" charset="0"/>
              <a:buChar char="▼"/>
              <a:defRPr lang="en-US" sz="1400" b="1" kern="1200" smtClean="0">
                <a:solidFill>
                  <a:schemeClr val="tx1">
                    <a:lumMod val="50000"/>
                    <a:lumOff val="50000"/>
                  </a:schemeClr>
                </a:solidFill>
                <a:latin typeface="+mn-lt"/>
                <a:ea typeface="+mn-ea"/>
                <a:cs typeface="+mn-cs"/>
              </a:defRPr>
            </a:lvl3pPr>
            <a:lvl4pPr marL="1600200" indent="-228600" algn="l" rtl="0" eaLnBrk="1" fontAlgn="base" hangingPunct="1">
              <a:spcBef>
                <a:spcPct val="20000"/>
              </a:spcBef>
              <a:spcAft>
                <a:spcPct val="0"/>
              </a:spcAft>
              <a:buClr>
                <a:schemeClr val="tx1">
                  <a:lumMod val="50000"/>
                  <a:lumOff val="50000"/>
                </a:schemeClr>
              </a:buClr>
              <a:buSzPct val="65000"/>
              <a:buFont typeface="Arial" panose="020B0604020202020204" pitchFamily="34" charset="0"/>
              <a:buChar char="▼"/>
              <a:defRPr lang="en-US" sz="1200" b="1" kern="1200" smtClean="0">
                <a:solidFill>
                  <a:schemeClr val="tx1">
                    <a:lumMod val="50000"/>
                    <a:lumOff val="50000"/>
                  </a:schemeClr>
                </a:solidFill>
                <a:latin typeface="+mn-lt"/>
                <a:ea typeface="+mn-ea"/>
                <a:cs typeface="+mn-cs"/>
              </a:defRPr>
            </a:lvl4pPr>
            <a:lvl5pPr marL="2057400" indent="-228600" algn="l" rtl="0" eaLnBrk="1" fontAlgn="base" hangingPunct="1">
              <a:spcBef>
                <a:spcPct val="20000"/>
              </a:spcBef>
              <a:spcAft>
                <a:spcPct val="0"/>
              </a:spcAft>
              <a:buClr>
                <a:schemeClr val="tx1">
                  <a:lumMod val="50000"/>
                  <a:lumOff val="50000"/>
                </a:schemeClr>
              </a:buClr>
              <a:buSzPct val="85000"/>
              <a:buFont typeface="Arial" panose="020B0604020202020204" pitchFamily="34" charset="0"/>
              <a:buChar char="▼"/>
              <a:defRPr lang="en-US" sz="1200" b="1" kern="1200">
                <a:solidFill>
                  <a:schemeClr val="tx1">
                    <a:lumMod val="50000"/>
                    <a:lumOff val="50000"/>
                  </a:schemeClr>
                </a:solidFill>
                <a:latin typeface="+mn-lt"/>
                <a:ea typeface="+mn-ea"/>
                <a:cs typeface="+mn-cs"/>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a:lstStyle>
          <a:p>
            <a:pPr marL="461963" lvl="0" indent="-461963">
              <a:defRPr/>
            </a:pPr>
            <a:r>
              <a:rPr lang="en-US" sz="3000">
                <a:solidFill>
                  <a:srgbClr val="636363"/>
                </a:solidFill>
              </a:rPr>
              <a:t>Consolidated Appropriations Act, 2021</a:t>
            </a:r>
          </a:p>
          <a:p>
            <a:pPr marL="461963" lvl="0" indent="-461963">
              <a:defRPr/>
            </a:pPr>
            <a:r>
              <a:rPr lang="en-US" sz="3000">
                <a:solidFill>
                  <a:srgbClr val="636363"/>
                </a:solidFill>
              </a:rPr>
              <a:t>FFCRA Update</a:t>
            </a:r>
          </a:p>
          <a:p>
            <a:pPr marL="461963" lvl="0" indent="-461963">
              <a:defRPr/>
            </a:pPr>
            <a:r>
              <a:rPr lang="en-US" sz="3000">
                <a:solidFill>
                  <a:srgbClr val="636363"/>
                </a:solidFill>
              </a:rPr>
              <a:t>EEOC Guidance regarding Vaccines</a:t>
            </a:r>
          </a:p>
          <a:p>
            <a:pPr marL="461963" indent="-461963">
              <a:defRPr/>
            </a:pPr>
            <a:r>
              <a:rPr lang="en-US" sz="3000">
                <a:solidFill>
                  <a:srgbClr val="636363"/>
                </a:solidFill>
              </a:rPr>
              <a:t>GHP Vaccine Coverage</a:t>
            </a:r>
          </a:p>
          <a:p>
            <a:pPr marL="461963" lvl="0" indent="-461963">
              <a:defRPr/>
            </a:pPr>
            <a:r>
              <a:rPr lang="en-US" sz="3000">
                <a:solidFill>
                  <a:srgbClr val="636363"/>
                </a:solidFill>
              </a:rPr>
              <a:t>FSA and DCAP Updates</a:t>
            </a:r>
          </a:p>
          <a:p>
            <a:pPr marL="461963" marR="0" lvl="0" indent="-461963" algn="l" defTabSz="457200" rtl="0" eaLnBrk="1" fontAlgn="base" latinLnBrk="0" hangingPunct="1">
              <a:lnSpc>
                <a:spcPct val="100000"/>
              </a:lnSpc>
              <a:spcBef>
                <a:spcPct val="20000"/>
              </a:spcBef>
              <a:spcAft>
                <a:spcPct val="0"/>
              </a:spcAft>
              <a:buClr>
                <a:srgbClr val="C00000"/>
              </a:buClr>
              <a:buSzTx/>
              <a:buFont typeface="Arial" panose="020B0604020202020204" pitchFamily="34" charset="0"/>
              <a:buChar char="▼"/>
              <a:defRPr/>
            </a:pPr>
            <a:r>
              <a:rPr lang="en-US" sz="3000">
                <a:solidFill>
                  <a:srgbClr val="636363"/>
                </a:solidFill>
              </a:rPr>
              <a:t>Updates for Grandfathered Health Plans</a:t>
            </a:r>
          </a:p>
          <a:p>
            <a:pPr marL="461963" marR="0" lvl="0" indent="-461963" algn="l" defTabSz="457200" rtl="0" eaLnBrk="1" fontAlgn="base" latinLnBrk="0" hangingPunct="1">
              <a:lnSpc>
                <a:spcPct val="100000"/>
              </a:lnSpc>
              <a:spcBef>
                <a:spcPct val="20000"/>
              </a:spcBef>
              <a:spcAft>
                <a:spcPct val="0"/>
              </a:spcAft>
              <a:buClr>
                <a:srgbClr val="C00000"/>
              </a:buClr>
              <a:buSzTx/>
              <a:buFont typeface="Arial" panose="020B0604020202020204" pitchFamily="34" charset="0"/>
              <a:buChar char="▼"/>
              <a:defRPr/>
            </a:pPr>
            <a:r>
              <a:rPr kumimoji="0" lang="en-US" sz="3000" b="1" i="0" u="none" strike="noStrike" kern="1200" cap="none" spc="0" normalizeH="0" baseline="0" noProof="0">
                <a:ln>
                  <a:noFill/>
                </a:ln>
                <a:solidFill>
                  <a:srgbClr val="636363"/>
                </a:solidFill>
                <a:effectLst/>
                <a:uLnTx/>
                <a:uFillTx/>
              </a:rPr>
              <a:t>ACA Reporting</a:t>
            </a:r>
          </a:p>
          <a:p>
            <a:pPr marL="461963" marR="0" lvl="0" indent="-461963" algn="l" defTabSz="457200" rtl="0" eaLnBrk="1" fontAlgn="base" latinLnBrk="0" hangingPunct="1">
              <a:lnSpc>
                <a:spcPct val="100000"/>
              </a:lnSpc>
              <a:spcBef>
                <a:spcPct val="20000"/>
              </a:spcBef>
              <a:spcAft>
                <a:spcPct val="0"/>
              </a:spcAft>
              <a:buClr>
                <a:srgbClr val="C00000"/>
              </a:buClr>
              <a:buSzTx/>
              <a:buFont typeface="Arial" panose="020B0604020202020204" pitchFamily="34" charset="0"/>
              <a:buChar char="▼"/>
              <a:defRPr/>
            </a:pPr>
            <a:r>
              <a:rPr kumimoji="0" lang="en-US" sz="3000" b="1" i="0" u="none" strike="noStrike" kern="1200" cap="none" spc="0" normalizeH="0" noProof="0">
                <a:ln>
                  <a:noFill/>
                </a:ln>
                <a:solidFill>
                  <a:srgbClr val="636363"/>
                </a:solidFill>
                <a:effectLst/>
                <a:uLnTx/>
                <a:uFillTx/>
              </a:rPr>
              <a:t>Federal Agency Enforcement</a:t>
            </a:r>
            <a:endParaRPr kumimoji="0" lang="en-US" sz="3000" b="1" i="0" u="none" strike="noStrike" kern="1200" cap="none" spc="0" normalizeH="0" baseline="0" noProof="0">
              <a:ln>
                <a:noFill/>
              </a:ln>
              <a:solidFill>
                <a:srgbClr val="636363"/>
              </a:solidFill>
              <a:effectLst/>
              <a:uLnTx/>
              <a:uFillTx/>
            </a:endParaRPr>
          </a:p>
        </p:txBody>
      </p:sp>
    </p:spTree>
    <p:extLst>
      <p:ext uri="{BB962C8B-B14F-4D97-AF65-F5344CB8AC3E}">
        <p14:creationId xmlns:p14="http://schemas.microsoft.com/office/powerpoint/2010/main" val="265769129"/>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4225984" y="6335354"/>
            <a:ext cx="1870016" cy="39889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itle 1">
            <a:extLst>
              <a:ext uri="{FF2B5EF4-FFF2-40B4-BE49-F238E27FC236}">
                <a16:creationId xmlns:a16="http://schemas.microsoft.com/office/drawing/2014/main" id="{AEB368CC-429C-5241-A32D-7E7EFB16D1E9}"/>
              </a:ext>
            </a:extLst>
          </p:cNvPr>
          <p:cNvSpPr>
            <a:spLocks noGrp="1"/>
          </p:cNvSpPr>
          <p:nvPr>
            <p:ph type="title"/>
          </p:nvPr>
        </p:nvSpPr>
        <p:spPr>
          <a:xfrm>
            <a:off x="677335" y="550398"/>
            <a:ext cx="8596668" cy="884663"/>
          </a:xfrm>
        </p:spPr>
        <p:txBody>
          <a:bodyPr/>
          <a:lstStyle/>
          <a:p>
            <a:r>
              <a:rPr lang="en-US" sz="4000" b="1" kern="0">
                <a:solidFill>
                  <a:schemeClr val="tx1">
                    <a:lumMod val="65000"/>
                    <a:lumOff val="35000"/>
                  </a:schemeClr>
                </a:solidFill>
                <a:latin typeface="Arial" panose="020B0604020202020204" pitchFamily="34" charset="0"/>
                <a:cs typeface="Arial" panose="020B0604020202020204" pitchFamily="34" charset="0"/>
              </a:rPr>
              <a:t>ACA Reporting Update</a:t>
            </a:r>
            <a:endParaRPr lang="en-US">
              <a:solidFill>
                <a:schemeClr val="tx1">
                  <a:lumMod val="65000"/>
                  <a:lumOff val="35000"/>
                </a:schemeClr>
              </a:solidFill>
            </a:endParaRPr>
          </a:p>
        </p:txBody>
      </p:sp>
      <p:sp>
        <p:nvSpPr>
          <p:cNvPr id="6" name="Content Placeholder 2">
            <a:extLst>
              <a:ext uri="{FF2B5EF4-FFF2-40B4-BE49-F238E27FC236}">
                <a16:creationId xmlns:a16="http://schemas.microsoft.com/office/drawing/2014/main" id="{6B58EBA9-BB59-4346-B6D0-87CC33E3D96B}"/>
              </a:ext>
            </a:extLst>
          </p:cNvPr>
          <p:cNvSpPr txBox="1"/>
          <p:nvPr/>
        </p:nvSpPr>
        <p:spPr bwMode="auto">
          <a:xfrm>
            <a:off x="606393" y="1453415"/>
            <a:ext cx="8737632" cy="46216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rmAutofit/>
          </a:bodyPr>
          <a:lstStyle>
            <a:lvl1pPr marL="230188" indent="-230188" algn="l" rtl="0" eaLnBrk="1" fontAlgn="base" hangingPunct="1">
              <a:spcBef>
                <a:spcPct val="20000"/>
              </a:spcBef>
              <a:spcAft>
                <a:spcPct val="0"/>
              </a:spcAft>
              <a:buClr>
                <a:srgbClr val="C00000"/>
              </a:buClr>
              <a:buSzTx/>
              <a:buFont typeface="Arial" panose="020B0604020202020204" pitchFamily="34" charset="0"/>
              <a:buChar char="▼"/>
              <a:defRPr lang="en-US" sz="1800" b="1" kern="1200" smtClean="0">
                <a:solidFill>
                  <a:schemeClr val="tx1">
                    <a:lumMod val="50000"/>
                    <a:lumOff val="50000"/>
                  </a:schemeClr>
                </a:solidFill>
                <a:latin typeface="Arial" panose="020B0604020202020204" pitchFamily="34" charset="0"/>
                <a:ea typeface="+mn-ea"/>
                <a:cs typeface="Arial" panose="020B0604020202020204" pitchFamily="34" charset="0"/>
              </a:defRPr>
            </a:lvl1pPr>
            <a:lvl2pPr marL="742950" indent="-285750" algn="l" rtl="0" eaLnBrk="1" fontAlgn="base" hangingPunct="1">
              <a:spcBef>
                <a:spcPct val="20000"/>
              </a:spcBef>
              <a:spcAft>
                <a:spcPct val="0"/>
              </a:spcAft>
              <a:buClr>
                <a:schemeClr val="tx1">
                  <a:lumMod val="50000"/>
                  <a:lumOff val="50000"/>
                </a:schemeClr>
              </a:buClr>
              <a:buSzPct val="75000"/>
              <a:buFont typeface="Arial" panose="020B0604020202020204" pitchFamily="34" charset="0"/>
              <a:buChar char="▼"/>
              <a:defRPr lang="en-US" sz="1600" b="1" kern="1200" smtClean="0">
                <a:solidFill>
                  <a:schemeClr val="tx1">
                    <a:lumMod val="50000"/>
                    <a:lumOff val="50000"/>
                  </a:schemeClr>
                </a:solidFill>
                <a:latin typeface="+mn-lt"/>
                <a:ea typeface="+mn-ea"/>
                <a:cs typeface="+mn-cs"/>
              </a:defRPr>
            </a:lvl2pPr>
            <a:lvl3pPr marL="1143000" indent="-228600" algn="l" rtl="0" eaLnBrk="1" fontAlgn="base" hangingPunct="1">
              <a:spcBef>
                <a:spcPct val="20000"/>
              </a:spcBef>
              <a:spcAft>
                <a:spcPct val="0"/>
              </a:spcAft>
              <a:buClr>
                <a:schemeClr val="tx1">
                  <a:lumMod val="50000"/>
                  <a:lumOff val="50000"/>
                </a:schemeClr>
              </a:buClr>
              <a:buSzPct val="65000"/>
              <a:buFont typeface="Arial" panose="020B0604020202020204" pitchFamily="34" charset="0"/>
              <a:buChar char="▼"/>
              <a:defRPr lang="en-US" sz="1400" b="1" kern="1200" smtClean="0">
                <a:solidFill>
                  <a:schemeClr val="tx1">
                    <a:lumMod val="50000"/>
                    <a:lumOff val="50000"/>
                  </a:schemeClr>
                </a:solidFill>
                <a:latin typeface="+mn-lt"/>
                <a:ea typeface="+mn-ea"/>
                <a:cs typeface="+mn-cs"/>
              </a:defRPr>
            </a:lvl3pPr>
            <a:lvl4pPr marL="1600200" indent="-228600" algn="l" rtl="0" eaLnBrk="1" fontAlgn="base" hangingPunct="1">
              <a:spcBef>
                <a:spcPct val="20000"/>
              </a:spcBef>
              <a:spcAft>
                <a:spcPct val="0"/>
              </a:spcAft>
              <a:buClr>
                <a:schemeClr val="tx1">
                  <a:lumMod val="50000"/>
                  <a:lumOff val="50000"/>
                </a:schemeClr>
              </a:buClr>
              <a:buSzPct val="65000"/>
              <a:buFont typeface="Arial" panose="020B0604020202020204" pitchFamily="34" charset="0"/>
              <a:buChar char="▼"/>
              <a:defRPr lang="en-US" sz="1200" b="1" kern="1200" smtClean="0">
                <a:solidFill>
                  <a:schemeClr val="tx1">
                    <a:lumMod val="50000"/>
                    <a:lumOff val="50000"/>
                  </a:schemeClr>
                </a:solidFill>
                <a:latin typeface="+mn-lt"/>
                <a:ea typeface="+mn-ea"/>
                <a:cs typeface="+mn-cs"/>
              </a:defRPr>
            </a:lvl4pPr>
            <a:lvl5pPr marL="2057400" indent="-228600" algn="l" rtl="0" eaLnBrk="1" fontAlgn="base" hangingPunct="1">
              <a:spcBef>
                <a:spcPct val="20000"/>
              </a:spcBef>
              <a:spcAft>
                <a:spcPct val="0"/>
              </a:spcAft>
              <a:buClr>
                <a:schemeClr val="tx1">
                  <a:lumMod val="50000"/>
                  <a:lumOff val="50000"/>
                </a:schemeClr>
              </a:buClr>
              <a:buSzPct val="85000"/>
              <a:buFont typeface="Arial" panose="020B0604020202020204" pitchFamily="34" charset="0"/>
              <a:buChar char="▼"/>
              <a:defRPr lang="en-US" sz="1200" b="1" kern="1200">
                <a:solidFill>
                  <a:schemeClr val="tx1">
                    <a:lumMod val="50000"/>
                    <a:lumOff val="50000"/>
                  </a:schemeClr>
                </a:solidFill>
                <a:latin typeface="+mn-lt"/>
                <a:ea typeface="+mn-ea"/>
                <a:cs typeface="+mn-cs"/>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a:lstStyle>
          <a:p>
            <a:pPr marL="457200" marR="0" lvl="0" indent="-457200" algn="l" defTabSz="914400" rtl="0" eaLnBrk="1" fontAlgn="base" latinLnBrk="0" hangingPunct="1">
              <a:lnSpc>
                <a:spcPct val="100000"/>
              </a:lnSpc>
              <a:spcBef>
                <a:spcPts val="900"/>
              </a:spcBef>
              <a:spcAft>
                <a:spcPct val="0"/>
              </a:spcAft>
              <a:buClr>
                <a:srgbClr val="C00000"/>
              </a:buClr>
              <a:buSzTx/>
              <a:buFont typeface="Arial" panose="020B0604020202020204" pitchFamily="34" charset="0"/>
              <a:buChar char="▼"/>
              <a:defRPr/>
            </a:pPr>
            <a:r>
              <a:rPr lang="en-US" sz="3500">
                <a:solidFill>
                  <a:schemeClr val="tx1">
                    <a:lumMod val="65000"/>
                    <a:lumOff val="35000"/>
                  </a:schemeClr>
                </a:solidFill>
              </a:rPr>
              <a:t>Deadline extended for providing employee statements (1095-C) from January 31, 2021 to March 2, 2021</a:t>
            </a:r>
          </a:p>
          <a:p>
            <a:pPr marL="457200" marR="0" lvl="0" indent="-457200" algn="l" defTabSz="914400" rtl="0" eaLnBrk="1" fontAlgn="base" latinLnBrk="0" hangingPunct="1">
              <a:lnSpc>
                <a:spcPct val="100000"/>
              </a:lnSpc>
              <a:spcBef>
                <a:spcPts val="900"/>
              </a:spcBef>
              <a:spcAft>
                <a:spcPct val="0"/>
              </a:spcAft>
              <a:buClr>
                <a:srgbClr val="C00000"/>
              </a:buClr>
              <a:buSzTx/>
              <a:buFont typeface="Arial" panose="020B0604020202020204" pitchFamily="34" charset="0"/>
              <a:buChar char="▼"/>
              <a:defRPr/>
            </a:pPr>
            <a:r>
              <a:rPr lang="en-US" sz="3500" u="sng">
                <a:solidFill>
                  <a:schemeClr val="tx1">
                    <a:lumMod val="65000"/>
                    <a:lumOff val="35000"/>
                  </a:schemeClr>
                </a:solidFill>
              </a:rPr>
              <a:t>Filing</a:t>
            </a:r>
            <a:r>
              <a:rPr lang="en-US" sz="3500">
                <a:solidFill>
                  <a:schemeClr val="tx1">
                    <a:lumMod val="65000"/>
                    <a:lumOff val="35000"/>
                  </a:schemeClr>
                </a:solidFill>
              </a:rPr>
              <a:t> deadline </a:t>
            </a:r>
            <a:r>
              <a:rPr lang="en-US" sz="3500">
                <a:solidFill>
                  <a:srgbClr val="AC0000"/>
                </a:solidFill>
              </a:rPr>
              <a:t>NOT extended </a:t>
            </a:r>
          </a:p>
          <a:p>
            <a:pPr marL="457200" marR="0" lvl="0" indent="-457200" algn="l" defTabSz="914400" rtl="0" eaLnBrk="1" fontAlgn="base" latinLnBrk="0" hangingPunct="1">
              <a:lnSpc>
                <a:spcPct val="100000"/>
              </a:lnSpc>
              <a:spcBef>
                <a:spcPts val="900"/>
              </a:spcBef>
              <a:spcAft>
                <a:spcPct val="0"/>
              </a:spcAft>
              <a:buClr>
                <a:srgbClr val="C00000"/>
              </a:buClr>
              <a:buSzTx/>
              <a:buFont typeface="Arial" panose="020B0604020202020204" pitchFamily="34" charset="0"/>
              <a:buChar char="▼"/>
              <a:defRPr/>
            </a:pPr>
            <a:r>
              <a:rPr kumimoji="0" lang="en-US" sz="3500" b="1" i="0" u="none" strike="noStrike" kern="1200" cap="none" spc="0" normalizeH="0" baseline="0" noProof="0">
                <a:ln>
                  <a:noFill/>
                </a:ln>
                <a:solidFill>
                  <a:schemeClr val="tx1">
                    <a:lumMod val="65000"/>
                    <a:lumOff val="35000"/>
                  </a:schemeClr>
                </a:solidFill>
                <a:effectLst/>
                <a:uLnTx/>
                <a:uFillTx/>
                <a:latin typeface="Arial" panose="020B0604020202020204" pitchFamily="34" charset="0"/>
                <a:ea typeface="+mn-ea"/>
                <a:cs typeface="Arial" panose="020B0604020202020204" pitchFamily="34" charset="0"/>
              </a:rPr>
              <a:t>Good</a:t>
            </a:r>
            <a:r>
              <a:rPr kumimoji="0" lang="en-US" sz="3500" b="1" i="0" u="none" strike="noStrike" kern="1200" cap="none" spc="0" normalizeH="0" noProof="0">
                <a:ln>
                  <a:noFill/>
                </a:ln>
                <a:solidFill>
                  <a:schemeClr val="tx1">
                    <a:lumMod val="65000"/>
                    <a:lumOff val="35000"/>
                  </a:schemeClr>
                </a:solidFill>
                <a:effectLst/>
                <a:uLnTx/>
                <a:uFillTx/>
                <a:latin typeface="Arial" panose="020B0604020202020204" pitchFamily="34" charset="0"/>
                <a:ea typeface="+mn-ea"/>
                <a:cs typeface="Arial" panose="020B0604020202020204" pitchFamily="34" charset="0"/>
              </a:rPr>
              <a:t> Faith Transition Relief Extended</a:t>
            </a:r>
          </a:p>
          <a:p>
            <a:pPr marL="969962" lvl="1" indent="-457200" defTabSz="914400">
              <a:spcBef>
                <a:spcPts val="900"/>
              </a:spcBef>
              <a:buClr>
                <a:srgbClr val="C00000"/>
              </a:buClr>
              <a:buSzTx/>
              <a:defRPr/>
            </a:pPr>
            <a:r>
              <a:rPr lang="en-US" sz="3300" baseline="0">
                <a:solidFill>
                  <a:srgbClr val="AC0000"/>
                </a:solidFill>
                <a:latin typeface="Arial" panose="020B0604020202020204" pitchFamily="34" charset="0"/>
                <a:cs typeface="Arial" panose="020B0604020202020204" pitchFamily="34" charset="0"/>
              </a:rPr>
              <a:t>Likely</a:t>
            </a:r>
            <a:r>
              <a:rPr lang="en-US" sz="3300">
                <a:solidFill>
                  <a:srgbClr val="AC0000"/>
                </a:solidFill>
                <a:latin typeface="Arial" panose="020B0604020202020204" pitchFamily="34" charset="0"/>
                <a:cs typeface="Arial" panose="020B0604020202020204" pitchFamily="34" charset="0"/>
              </a:rPr>
              <a:t> to be the final year</a:t>
            </a:r>
          </a:p>
          <a:p>
            <a:pPr marL="969962" lvl="1" indent="-457200" defTabSz="914400">
              <a:spcBef>
                <a:spcPts val="900"/>
              </a:spcBef>
              <a:buClr>
                <a:srgbClr val="C00000"/>
              </a:buClr>
              <a:buSzTx/>
              <a:defRPr/>
            </a:pPr>
            <a:endParaRPr kumimoji="0" lang="en-US" sz="3300" b="1" i="0" u="none" strike="noStrike" kern="1200" cap="none" spc="0" normalizeH="0" baseline="0" noProof="0">
              <a:ln>
                <a:noFill/>
              </a:ln>
              <a:solidFill>
                <a:schemeClr val="tx1">
                  <a:lumMod val="65000"/>
                  <a:lumOff val="35000"/>
                </a:schemeClr>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612338334"/>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4225984" y="6335354"/>
            <a:ext cx="1870016" cy="39889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itle 1">
            <a:extLst>
              <a:ext uri="{FF2B5EF4-FFF2-40B4-BE49-F238E27FC236}">
                <a16:creationId xmlns:a16="http://schemas.microsoft.com/office/drawing/2014/main" id="{9BFD806D-286E-FD4E-9572-6FCC9209224D}"/>
              </a:ext>
            </a:extLst>
          </p:cNvPr>
          <p:cNvSpPr>
            <a:spLocks noGrp="1"/>
          </p:cNvSpPr>
          <p:nvPr>
            <p:ph type="title"/>
          </p:nvPr>
        </p:nvSpPr>
        <p:spPr>
          <a:xfrm>
            <a:off x="422954" y="157048"/>
            <a:ext cx="8686800" cy="661584"/>
          </a:xfrm>
        </p:spPr>
        <p:txBody>
          <a:bodyPr>
            <a:noAutofit/>
          </a:bodyPr>
          <a:lstStyle/>
          <a:p>
            <a:pPr algn="ctr"/>
            <a:r>
              <a:rPr lang="en-US" b="1" kern="0">
                <a:solidFill>
                  <a:srgbClr val="AC0000"/>
                </a:solidFill>
                <a:latin typeface="Arial" panose="020B0604020202020204" pitchFamily="34" charset="0"/>
                <a:cs typeface="Arial" panose="020B0604020202020204" pitchFamily="34" charset="0"/>
              </a:rPr>
              <a:t>ACA Reporting</a:t>
            </a:r>
            <a:endParaRPr lang="en-US">
              <a:solidFill>
                <a:srgbClr val="AC0000"/>
              </a:solidFill>
            </a:endParaRPr>
          </a:p>
        </p:txBody>
      </p:sp>
      <p:graphicFrame>
        <p:nvGraphicFramePr>
          <p:cNvPr id="5" name="Table 4"/>
          <p:cNvGraphicFramePr>
            <a:graphicFrameLocks noGrp="1"/>
          </p:cNvGraphicFramePr>
          <p:nvPr/>
        </p:nvGraphicFramePr>
        <p:xfrm>
          <a:off x="422953" y="1762214"/>
          <a:ext cx="4495800" cy="4422139"/>
        </p:xfrm>
        <a:graphic>
          <a:graphicData uri="http://schemas.openxmlformats.org/drawingml/2006/table">
            <a:tbl>
              <a:tblPr firstRow="1" bandRow="1">
                <a:tableStyleId>{5C22544A-7EE6-4342-B048-85BDC9FD1C3A}</a:tableStyleId>
              </a:tblPr>
              <a:tblGrid>
                <a:gridCol w="4495800">
                  <a:extLst>
                    <a:ext uri="{9D8B030D-6E8A-4147-A177-3AD203B41FA5}">
                      <a16:colId xmlns:a16="http://schemas.microsoft.com/office/drawing/2014/main" val="20000"/>
                    </a:ext>
                  </a:extLst>
                </a:gridCol>
              </a:tblGrid>
              <a:tr h="996824">
                <a:tc>
                  <a:txBody>
                    <a:bodyPr/>
                    <a:lstStyle/>
                    <a:p>
                      <a:pPr marL="0" marR="0" indent="0" algn="ctr" defTabSz="914400" rtl="0" eaLnBrk="1" fontAlgn="auto" latinLnBrk="0" hangingPunct="1">
                        <a:lnSpc>
                          <a:spcPct val="100000"/>
                        </a:lnSpc>
                        <a:spcBef>
                          <a:spcPct val="0"/>
                        </a:spcBef>
                        <a:spcAft>
                          <a:spcPct val="0"/>
                        </a:spcAft>
                        <a:buClrTx/>
                        <a:buSzTx/>
                        <a:buFontTx/>
                        <a:buNone/>
                        <a:defRPr/>
                      </a:pPr>
                      <a:r>
                        <a:rPr lang="en-US" sz="3000" b="1">
                          <a:solidFill>
                            <a:srgbClr val="960000"/>
                          </a:solidFill>
                          <a:latin typeface="Arial" panose="020B0604020202020204" pitchFamily="34" charset="0"/>
                          <a:cs typeface="Arial" panose="020B0604020202020204" pitchFamily="34" charset="0"/>
                        </a:rPr>
                        <a:t>To IRS</a:t>
                      </a:r>
                    </a:p>
                  </a:txBody>
                  <a:tcPr anchor="ctr">
                    <a:solidFill>
                      <a:schemeClr val="bg1">
                        <a:lumMod val="65000"/>
                      </a:schemeClr>
                    </a:solidFill>
                  </a:tcPr>
                </a:tc>
                <a:extLst>
                  <a:ext uri="{0D108BD9-81ED-4DB2-BD59-A6C34878D82A}">
                    <a16:rowId xmlns:a16="http://schemas.microsoft.com/office/drawing/2014/main" val="10000"/>
                  </a:ext>
                </a:extLst>
              </a:tr>
              <a:tr h="1712005">
                <a:tc>
                  <a:txBody>
                    <a:bodyPr/>
                    <a:lstStyle/>
                    <a:p>
                      <a:pPr marL="0" marR="0" lvl="1" indent="0" algn="ctr" defTabSz="914400" rtl="0" eaLnBrk="1" fontAlgn="auto" latinLnBrk="0" hangingPunct="1">
                        <a:lnSpc>
                          <a:spcPct val="100000"/>
                        </a:lnSpc>
                        <a:spcBef>
                          <a:spcPct val="0"/>
                        </a:spcBef>
                        <a:spcAft>
                          <a:spcPct val="0"/>
                        </a:spcAft>
                        <a:buClr>
                          <a:srgbClr val="B40023"/>
                        </a:buClr>
                        <a:buSzPct val="75000"/>
                        <a:buFont typeface="Lucida Grande"/>
                        <a:buNone/>
                        <a:defRPr/>
                      </a:pPr>
                      <a:r>
                        <a:rPr lang="en-US" sz="3000" b="1" u="sng">
                          <a:solidFill>
                            <a:srgbClr val="000000"/>
                          </a:solidFill>
                          <a:latin typeface="Arial" panose="020B0604020202020204" pitchFamily="34" charset="0"/>
                          <a:cs typeface="Arial" panose="020B0604020202020204" pitchFamily="34" charset="0"/>
                        </a:rPr>
                        <a:t>Paper Filers</a:t>
                      </a:r>
                    </a:p>
                    <a:p>
                      <a:pPr marL="0" marR="0" lvl="1" indent="0" algn="ctr" defTabSz="914400" rtl="0" eaLnBrk="1" fontAlgn="auto" latinLnBrk="0" hangingPunct="1">
                        <a:lnSpc>
                          <a:spcPct val="100000"/>
                        </a:lnSpc>
                        <a:spcBef>
                          <a:spcPct val="0"/>
                        </a:spcBef>
                        <a:spcAft>
                          <a:spcPct val="0"/>
                        </a:spcAft>
                        <a:buClr>
                          <a:srgbClr val="B40023"/>
                        </a:buClr>
                        <a:buSzPct val="75000"/>
                        <a:buFont typeface="Lucida Grande"/>
                        <a:buNone/>
                        <a:defRPr/>
                      </a:pPr>
                      <a:endParaRPr lang="en-US" sz="1800" b="1">
                        <a:solidFill>
                          <a:srgbClr val="000000"/>
                        </a:solidFill>
                        <a:latin typeface="Arial" panose="020B0604020202020204" pitchFamily="34" charset="0"/>
                        <a:cs typeface="Arial" panose="020B0604020202020204" pitchFamily="34" charset="0"/>
                      </a:endParaRPr>
                    </a:p>
                    <a:p>
                      <a:pPr marL="0" marR="0" lvl="1" indent="0" algn="ctr" defTabSz="914400" rtl="0" eaLnBrk="1" fontAlgn="auto" latinLnBrk="0" hangingPunct="1">
                        <a:lnSpc>
                          <a:spcPct val="100000"/>
                        </a:lnSpc>
                        <a:spcBef>
                          <a:spcPct val="0"/>
                        </a:spcBef>
                        <a:spcAft>
                          <a:spcPct val="0"/>
                        </a:spcAft>
                        <a:buClr>
                          <a:srgbClr val="B40023"/>
                        </a:buClr>
                        <a:buSzPct val="75000"/>
                        <a:buFont typeface="Lucida Grande"/>
                        <a:buNone/>
                        <a:defRPr/>
                      </a:pPr>
                      <a:r>
                        <a:rPr lang="en-US" sz="3000" b="1">
                          <a:solidFill>
                            <a:srgbClr val="000000"/>
                          </a:solidFill>
                          <a:latin typeface="Arial" panose="020B0604020202020204" pitchFamily="34" charset="0"/>
                          <a:cs typeface="Arial" panose="020B0604020202020204" pitchFamily="34" charset="0"/>
                        </a:rPr>
                        <a:t>February 28, 2021</a:t>
                      </a:r>
                    </a:p>
                  </a:txBody>
                  <a:tcPr anchor="ctr">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2"/>
                  </a:ext>
                </a:extLst>
              </a:tr>
              <a:tr h="1713310">
                <a:tc>
                  <a:txBody>
                    <a:bodyPr/>
                    <a:lstStyle/>
                    <a:p>
                      <a:pPr marL="0" marR="0" lvl="1" indent="0" algn="ctr" defTabSz="914400" rtl="0" eaLnBrk="1" fontAlgn="auto" latinLnBrk="0" hangingPunct="1">
                        <a:lnSpc>
                          <a:spcPct val="100000"/>
                        </a:lnSpc>
                        <a:spcBef>
                          <a:spcPct val="0"/>
                        </a:spcBef>
                        <a:spcAft>
                          <a:spcPct val="0"/>
                        </a:spcAft>
                        <a:buClr>
                          <a:srgbClr val="B40023"/>
                        </a:buClr>
                        <a:buSzPct val="75000"/>
                        <a:buFont typeface="Lucida Grande"/>
                        <a:buNone/>
                        <a:defRPr/>
                      </a:pPr>
                      <a:r>
                        <a:rPr lang="en-US" sz="3000" b="1" u="sng">
                          <a:solidFill>
                            <a:srgbClr val="000000"/>
                          </a:solidFill>
                          <a:latin typeface="Arial" panose="020B0604020202020204" pitchFamily="34" charset="0"/>
                          <a:cs typeface="Arial" panose="020B0604020202020204" pitchFamily="34" charset="0"/>
                        </a:rPr>
                        <a:t>Electronic Filers</a:t>
                      </a:r>
                    </a:p>
                    <a:p>
                      <a:pPr marL="0" marR="0" lvl="1" indent="0" algn="ctr" defTabSz="914400" rtl="0" eaLnBrk="1" fontAlgn="auto" latinLnBrk="0" hangingPunct="1">
                        <a:lnSpc>
                          <a:spcPct val="100000"/>
                        </a:lnSpc>
                        <a:spcBef>
                          <a:spcPct val="0"/>
                        </a:spcBef>
                        <a:spcAft>
                          <a:spcPct val="0"/>
                        </a:spcAft>
                        <a:buClr>
                          <a:srgbClr val="B40023"/>
                        </a:buClr>
                        <a:buSzPct val="75000"/>
                        <a:buFont typeface="Lucida Grande"/>
                        <a:buNone/>
                        <a:defRPr/>
                      </a:pPr>
                      <a:endParaRPr lang="en-US" sz="1800" b="1">
                        <a:solidFill>
                          <a:srgbClr val="000000"/>
                        </a:solidFill>
                        <a:latin typeface="Arial" panose="020B0604020202020204" pitchFamily="34" charset="0"/>
                        <a:cs typeface="Arial" panose="020B0604020202020204" pitchFamily="34" charset="0"/>
                      </a:endParaRPr>
                    </a:p>
                    <a:p>
                      <a:pPr marL="0" marR="0" lvl="1" indent="0" algn="ctr" defTabSz="914400" rtl="0" eaLnBrk="1" fontAlgn="auto" latinLnBrk="0" hangingPunct="1">
                        <a:lnSpc>
                          <a:spcPct val="100000"/>
                        </a:lnSpc>
                        <a:spcBef>
                          <a:spcPct val="0"/>
                        </a:spcBef>
                        <a:spcAft>
                          <a:spcPct val="0"/>
                        </a:spcAft>
                        <a:buClr>
                          <a:srgbClr val="B40023"/>
                        </a:buClr>
                        <a:buSzPct val="75000"/>
                        <a:buFont typeface="Lucida Grande"/>
                        <a:buNone/>
                        <a:defRPr/>
                      </a:pPr>
                      <a:r>
                        <a:rPr lang="en-US" sz="3000" b="1">
                          <a:solidFill>
                            <a:srgbClr val="000000"/>
                          </a:solidFill>
                          <a:latin typeface="Arial" panose="020B0604020202020204" pitchFamily="34" charset="0"/>
                          <a:cs typeface="Arial" panose="020B0604020202020204" pitchFamily="34" charset="0"/>
                        </a:rPr>
                        <a:t>March 31, 2021</a:t>
                      </a:r>
                    </a:p>
                  </a:txBody>
                  <a:tcPr anchor="ctr">
                    <a:lnT w="12700" cap="flat" cmpd="sng" algn="ctr">
                      <a:solidFill>
                        <a:schemeClr val="tx1"/>
                      </a:solidFill>
                      <a:prstDash val="solid"/>
                      <a:round/>
                      <a:headEnd type="none" w="med" len="med"/>
                      <a:tailEnd type="none" w="med" len="med"/>
                    </a:lnT>
                    <a:solidFill>
                      <a:schemeClr val="bg1">
                        <a:lumMod val="85000"/>
                      </a:schemeClr>
                    </a:solidFill>
                  </a:tcPr>
                </a:tc>
                <a:extLst>
                  <a:ext uri="{0D108BD9-81ED-4DB2-BD59-A6C34878D82A}">
                    <a16:rowId xmlns:a16="http://schemas.microsoft.com/office/drawing/2014/main" val="10004"/>
                  </a:ext>
                </a:extLst>
              </a:tr>
            </a:tbl>
          </a:graphicData>
        </a:graphic>
      </p:graphicFrame>
      <p:graphicFrame>
        <p:nvGraphicFramePr>
          <p:cNvPr id="8" name="Table 7"/>
          <p:cNvGraphicFramePr>
            <a:graphicFrameLocks noGrp="1"/>
          </p:cNvGraphicFramePr>
          <p:nvPr/>
        </p:nvGraphicFramePr>
        <p:xfrm>
          <a:off x="5071152" y="1762213"/>
          <a:ext cx="4038600" cy="4381733"/>
        </p:xfrm>
        <a:graphic>
          <a:graphicData uri="http://schemas.openxmlformats.org/drawingml/2006/table">
            <a:tbl>
              <a:tblPr firstRow="1" bandRow="1">
                <a:tableStyleId>{5C22544A-7EE6-4342-B048-85BDC9FD1C3A}</a:tableStyleId>
              </a:tblPr>
              <a:tblGrid>
                <a:gridCol w="4038600">
                  <a:extLst>
                    <a:ext uri="{9D8B030D-6E8A-4147-A177-3AD203B41FA5}">
                      <a16:colId xmlns:a16="http://schemas.microsoft.com/office/drawing/2014/main" val="20000"/>
                    </a:ext>
                  </a:extLst>
                </a:gridCol>
              </a:tblGrid>
              <a:tr h="965433">
                <a:tc>
                  <a:txBody>
                    <a:bodyPr/>
                    <a:lstStyle/>
                    <a:p>
                      <a:pPr marL="0" marR="0" indent="0" algn="ctr" defTabSz="914400" rtl="0" eaLnBrk="1" fontAlgn="auto" latinLnBrk="0" hangingPunct="1">
                        <a:lnSpc>
                          <a:spcPct val="100000"/>
                        </a:lnSpc>
                        <a:spcBef>
                          <a:spcPct val="0"/>
                        </a:spcBef>
                        <a:spcAft>
                          <a:spcPct val="0"/>
                        </a:spcAft>
                        <a:buClrTx/>
                        <a:buSzTx/>
                        <a:buFontTx/>
                        <a:buNone/>
                        <a:defRPr/>
                      </a:pPr>
                      <a:r>
                        <a:rPr lang="en-US" sz="3000" b="1">
                          <a:solidFill>
                            <a:srgbClr val="960000"/>
                          </a:solidFill>
                          <a:latin typeface="Arial" panose="020B0604020202020204" pitchFamily="34" charset="0"/>
                          <a:cs typeface="Arial" panose="020B0604020202020204" pitchFamily="34" charset="0"/>
                        </a:rPr>
                        <a:t>To Employees</a:t>
                      </a:r>
                    </a:p>
                  </a:txBody>
                  <a:tcPr anchor="ctr">
                    <a:solidFill>
                      <a:schemeClr val="bg1">
                        <a:lumMod val="65000"/>
                      </a:schemeClr>
                    </a:solidFill>
                  </a:tcPr>
                </a:tc>
                <a:extLst>
                  <a:ext uri="{0D108BD9-81ED-4DB2-BD59-A6C34878D82A}">
                    <a16:rowId xmlns:a16="http://schemas.microsoft.com/office/drawing/2014/main" val="10000"/>
                  </a:ext>
                </a:extLst>
              </a:tr>
              <a:tr h="3416300">
                <a:tc>
                  <a:txBody>
                    <a:bodyPr/>
                    <a:lstStyle/>
                    <a:p>
                      <a:pPr marL="0" marR="0" lvl="1" indent="0" algn="ctr" defTabSz="914400" rtl="0" eaLnBrk="1" fontAlgn="auto" latinLnBrk="0" hangingPunct="1">
                        <a:lnSpc>
                          <a:spcPct val="100000"/>
                        </a:lnSpc>
                        <a:spcBef>
                          <a:spcPct val="0"/>
                        </a:spcBef>
                        <a:spcAft>
                          <a:spcPct val="0"/>
                        </a:spcAft>
                        <a:buClr>
                          <a:srgbClr val="B40023"/>
                        </a:buClr>
                        <a:buSzPct val="75000"/>
                        <a:buFont typeface="Lucida Grande"/>
                        <a:buNone/>
                        <a:tabLst>
                          <a:tab pos="457200" algn="l"/>
                        </a:tabLst>
                        <a:defRPr/>
                      </a:pPr>
                      <a:r>
                        <a:rPr lang="en-US" sz="3000" b="1" i="0">
                          <a:solidFill>
                            <a:srgbClr val="000000"/>
                          </a:solidFill>
                          <a:latin typeface="Arial" panose="020B0604020202020204" pitchFamily="34" charset="0"/>
                          <a:cs typeface="Arial" panose="020B0604020202020204" pitchFamily="34" charset="0"/>
                        </a:rPr>
                        <a:t>March 2, 2021</a:t>
                      </a:r>
                      <a:endParaRPr lang="en-US" sz="3000" i="0">
                        <a:solidFill>
                          <a:srgbClr val="000000"/>
                        </a:solidFill>
                        <a:latin typeface="Arial" panose="020B0604020202020204" pitchFamily="34" charset="0"/>
                        <a:cs typeface="Arial" panose="020B0604020202020204" pitchFamily="34" charset="0"/>
                      </a:endParaRPr>
                    </a:p>
                  </a:txBody>
                  <a:tcPr anchor="ctr">
                    <a:solidFill>
                      <a:schemeClr val="bg1">
                        <a:lumMod val="85000"/>
                      </a:schemeClr>
                    </a:solidFill>
                  </a:tcPr>
                </a:tc>
                <a:extLst>
                  <a:ext uri="{0D108BD9-81ED-4DB2-BD59-A6C34878D82A}">
                    <a16:rowId xmlns:a16="http://schemas.microsoft.com/office/drawing/2014/main" val="10001"/>
                  </a:ext>
                </a:extLst>
              </a:tr>
            </a:tbl>
          </a:graphicData>
        </a:graphic>
      </p:graphicFrame>
      <p:sp>
        <p:nvSpPr>
          <p:cNvPr id="9" name="Rectangle 8"/>
          <p:cNvSpPr/>
          <p:nvPr/>
        </p:nvSpPr>
        <p:spPr>
          <a:xfrm>
            <a:off x="422953" y="935964"/>
            <a:ext cx="8686800" cy="70891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a:solidFill>
                  <a:prstClr val="white"/>
                </a:solidFill>
                <a:latin typeface="Arial" panose="020B0604020202020204" pitchFamily="34" charset="0"/>
                <a:cs typeface="Arial" panose="020B0604020202020204" pitchFamily="34" charset="0"/>
              </a:rPr>
              <a:t>2021 ACA Reporting Deadlines</a:t>
            </a:r>
          </a:p>
        </p:txBody>
      </p:sp>
    </p:spTree>
    <p:extLst>
      <p:ext uri="{BB962C8B-B14F-4D97-AF65-F5344CB8AC3E}">
        <p14:creationId xmlns:p14="http://schemas.microsoft.com/office/powerpoint/2010/main" val="2854596723"/>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4225984" y="6335354"/>
            <a:ext cx="1870016" cy="39889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itle 1">
            <a:extLst>
              <a:ext uri="{FF2B5EF4-FFF2-40B4-BE49-F238E27FC236}">
                <a16:creationId xmlns:a16="http://schemas.microsoft.com/office/drawing/2014/main" id="{AEB368CC-429C-5241-A32D-7E7EFB16D1E9}"/>
              </a:ext>
            </a:extLst>
          </p:cNvPr>
          <p:cNvSpPr>
            <a:spLocks noGrp="1"/>
          </p:cNvSpPr>
          <p:nvPr>
            <p:ph type="title"/>
          </p:nvPr>
        </p:nvSpPr>
        <p:spPr>
          <a:xfrm>
            <a:off x="677335" y="550398"/>
            <a:ext cx="8596668" cy="884663"/>
          </a:xfrm>
        </p:spPr>
        <p:txBody>
          <a:bodyPr/>
          <a:lstStyle/>
          <a:p>
            <a:r>
              <a:rPr lang="en-US" sz="4000" b="1" kern="0">
                <a:solidFill>
                  <a:schemeClr val="tx1">
                    <a:lumMod val="65000"/>
                    <a:lumOff val="35000"/>
                  </a:schemeClr>
                </a:solidFill>
                <a:latin typeface="Arial" panose="020B0604020202020204" pitchFamily="34" charset="0"/>
                <a:cs typeface="Arial" panose="020B0604020202020204" pitchFamily="34" charset="0"/>
              </a:rPr>
              <a:t>ACA Reporting Update</a:t>
            </a:r>
            <a:endParaRPr lang="en-US">
              <a:solidFill>
                <a:schemeClr val="tx1">
                  <a:lumMod val="65000"/>
                  <a:lumOff val="35000"/>
                </a:schemeClr>
              </a:solidFill>
            </a:endParaRPr>
          </a:p>
        </p:txBody>
      </p:sp>
      <p:sp>
        <p:nvSpPr>
          <p:cNvPr id="6" name="Content Placeholder 2">
            <a:extLst>
              <a:ext uri="{FF2B5EF4-FFF2-40B4-BE49-F238E27FC236}">
                <a16:creationId xmlns:a16="http://schemas.microsoft.com/office/drawing/2014/main" id="{6B58EBA9-BB59-4346-B6D0-87CC33E3D96B}"/>
              </a:ext>
            </a:extLst>
          </p:cNvPr>
          <p:cNvSpPr txBox="1"/>
          <p:nvPr/>
        </p:nvSpPr>
        <p:spPr bwMode="auto">
          <a:xfrm>
            <a:off x="606393" y="1453415"/>
            <a:ext cx="8737632" cy="46216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rmAutofit fontScale="92500" lnSpcReduction="10000"/>
          </a:bodyPr>
          <a:lstStyle>
            <a:lvl1pPr marL="230188" indent="-230188" algn="l" rtl="0" eaLnBrk="1" fontAlgn="base" hangingPunct="1">
              <a:spcBef>
                <a:spcPct val="20000"/>
              </a:spcBef>
              <a:spcAft>
                <a:spcPct val="0"/>
              </a:spcAft>
              <a:buClr>
                <a:srgbClr val="C00000"/>
              </a:buClr>
              <a:buSzTx/>
              <a:buFont typeface="Arial" panose="020B0604020202020204" pitchFamily="34" charset="0"/>
              <a:buChar char="▼"/>
              <a:defRPr lang="en-US" sz="1800" b="1" kern="1200" smtClean="0">
                <a:solidFill>
                  <a:schemeClr val="tx1">
                    <a:lumMod val="50000"/>
                    <a:lumOff val="50000"/>
                  </a:schemeClr>
                </a:solidFill>
                <a:latin typeface="Arial" panose="020B0604020202020204" pitchFamily="34" charset="0"/>
                <a:ea typeface="+mn-ea"/>
                <a:cs typeface="Arial" panose="020B0604020202020204" pitchFamily="34" charset="0"/>
              </a:defRPr>
            </a:lvl1pPr>
            <a:lvl2pPr marL="742950" indent="-285750" algn="l" rtl="0" eaLnBrk="1" fontAlgn="base" hangingPunct="1">
              <a:spcBef>
                <a:spcPct val="20000"/>
              </a:spcBef>
              <a:spcAft>
                <a:spcPct val="0"/>
              </a:spcAft>
              <a:buClr>
                <a:schemeClr val="tx1">
                  <a:lumMod val="50000"/>
                  <a:lumOff val="50000"/>
                </a:schemeClr>
              </a:buClr>
              <a:buSzPct val="75000"/>
              <a:buFont typeface="Arial" panose="020B0604020202020204" pitchFamily="34" charset="0"/>
              <a:buChar char="▼"/>
              <a:defRPr lang="en-US" sz="1600" b="1" kern="1200" smtClean="0">
                <a:solidFill>
                  <a:schemeClr val="tx1">
                    <a:lumMod val="50000"/>
                    <a:lumOff val="50000"/>
                  </a:schemeClr>
                </a:solidFill>
                <a:latin typeface="+mn-lt"/>
                <a:ea typeface="+mn-ea"/>
                <a:cs typeface="+mn-cs"/>
              </a:defRPr>
            </a:lvl2pPr>
            <a:lvl3pPr marL="1143000" indent="-228600" algn="l" rtl="0" eaLnBrk="1" fontAlgn="base" hangingPunct="1">
              <a:spcBef>
                <a:spcPct val="20000"/>
              </a:spcBef>
              <a:spcAft>
                <a:spcPct val="0"/>
              </a:spcAft>
              <a:buClr>
                <a:schemeClr val="tx1">
                  <a:lumMod val="50000"/>
                  <a:lumOff val="50000"/>
                </a:schemeClr>
              </a:buClr>
              <a:buSzPct val="65000"/>
              <a:buFont typeface="Arial" panose="020B0604020202020204" pitchFamily="34" charset="0"/>
              <a:buChar char="▼"/>
              <a:defRPr lang="en-US" sz="1400" b="1" kern="1200" smtClean="0">
                <a:solidFill>
                  <a:schemeClr val="tx1">
                    <a:lumMod val="50000"/>
                    <a:lumOff val="50000"/>
                  </a:schemeClr>
                </a:solidFill>
                <a:latin typeface="+mn-lt"/>
                <a:ea typeface="+mn-ea"/>
                <a:cs typeface="+mn-cs"/>
              </a:defRPr>
            </a:lvl3pPr>
            <a:lvl4pPr marL="1600200" indent="-228600" algn="l" rtl="0" eaLnBrk="1" fontAlgn="base" hangingPunct="1">
              <a:spcBef>
                <a:spcPct val="20000"/>
              </a:spcBef>
              <a:spcAft>
                <a:spcPct val="0"/>
              </a:spcAft>
              <a:buClr>
                <a:schemeClr val="tx1">
                  <a:lumMod val="50000"/>
                  <a:lumOff val="50000"/>
                </a:schemeClr>
              </a:buClr>
              <a:buSzPct val="65000"/>
              <a:buFont typeface="Arial" panose="020B0604020202020204" pitchFamily="34" charset="0"/>
              <a:buChar char="▼"/>
              <a:defRPr lang="en-US" sz="1200" b="1" kern="1200" smtClean="0">
                <a:solidFill>
                  <a:schemeClr val="tx1">
                    <a:lumMod val="50000"/>
                    <a:lumOff val="50000"/>
                  </a:schemeClr>
                </a:solidFill>
                <a:latin typeface="+mn-lt"/>
                <a:ea typeface="+mn-ea"/>
                <a:cs typeface="+mn-cs"/>
              </a:defRPr>
            </a:lvl4pPr>
            <a:lvl5pPr marL="2057400" indent="-228600" algn="l" rtl="0" eaLnBrk="1" fontAlgn="base" hangingPunct="1">
              <a:spcBef>
                <a:spcPct val="20000"/>
              </a:spcBef>
              <a:spcAft>
                <a:spcPct val="0"/>
              </a:spcAft>
              <a:buClr>
                <a:schemeClr val="tx1">
                  <a:lumMod val="50000"/>
                  <a:lumOff val="50000"/>
                </a:schemeClr>
              </a:buClr>
              <a:buSzPct val="85000"/>
              <a:buFont typeface="Arial" panose="020B0604020202020204" pitchFamily="34" charset="0"/>
              <a:buChar char="▼"/>
              <a:defRPr lang="en-US" sz="1200" b="1" kern="1200">
                <a:solidFill>
                  <a:schemeClr val="tx1">
                    <a:lumMod val="50000"/>
                    <a:lumOff val="50000"/>
                  </a:schemeClr>
                </a:solidFill>
                <a:latin typeface="+mn-lt"/>
                <a:ea typeface="+mn-ea"/>
                <a:cs typeface="+mn-cs"/>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a:lstStyle>
          <a:p>
            <a:pPr marL="457200" marR="0" lvl="0" indent="-457200" algn="l" defTabSz="914400" rtl="0" eaLnBrk="1" fontAlgn="base" latinLnBrk="0" hangingPunct="1">
              <a:lnSpc>
                <a:spcPct val="100000"/>
              </a:lnSpc>
              <a:spcBef>
                <a:spcPts val="900"/>
              </a:spcBef>
              <a:spcAft>
                <a:spcPct val="0"/>
              </a:spcAft>
              <a:buClr>
                <a:srgbClr val="C00000"/>
              </a:buClr>
              <a:buSzTx/>
              <a:buFont typeface="Arial" panose="020B0604020202020204" pitchFamily="34" charset="0"/>
              <a:buChar char="▼"/>
              <a:defRPr/>
            </a:pPr>
            <a:r>
              <a:rPr lang="en-US" sz="3500">
                <a:solidFill>
                  <a:schemeClr val="tx1">
                    <a:lumMod val="65000"/>
                    <a:lumOff val="35000"/>
                  </a:schemeClr>
                </a:solidFill>
              </a:rPr>
              <a:t>New Codes for Form 1095-C</a:t>
            </a:r>
          </a:p>
          <a:p>
            <a:pPr marL="969962" lvl="1" indent="-457200" defTabSz="914400">
              <a:spcBef>
                <a:spcPts val="900"/>
              </a:spcBef>
              <a:buClr>
                <a:srgbClr val="C00000"/>
              </a:buClr>
              <a:buSzTx/>
              <a:defRPr/>
            </a:pPr>
            <a:r>
              <a:rPr lang="en-US" sz="3300">
                <a:solidFill>
                  <a:schemeClr val="tx1">
                    <a:lumMod val="65000"/>
                    <a:lumOff val="35000"/>
                  </a:schemeClr>
                </a:solidFill>
              </a:rPr>
              <a:t>Related to individual coverage HRAs</a:t>
            </a:r>
          </a:p>
          <a:p>
            <a:pPr marL="969962" lvl="1" indent="-457200" defTabSz="914400">
              <a:spcBef>
                <a:spcPts val="900"/>
              </a:spcBef>
              <a:buClr>
                <a:srgbClr val="C00000"/>
              </a:buClr>
              <a:buSzTx/>
              <a:defRPr/>
            </a:pPr>
            <a:r>
              <a:rPr lang="en-US" sz="3300">
                <a:solidFill>
                  <a:schemeClr val="tx1">
                    <a:lumMod val="65000"/>
                    <a:lumOff val="35000"/>
                  </a:schemeClr>
                </a:solidFill>
              </a:rPr>
              <a:t>Also requires employee’s age, if offered ICHRA</a:t>
            </a:r>
          </a:p>
          <a:p>
            <a:pPr marL="457200" marR="0" lvl="0" indent="-457200" algn="l" defTabSz="914400" rtl="0" eaLnBrk="1" fontAlgn="base" latinLnBrk="0" hangingPunct="1">
              <a:lnSpc>
                <a:spcPct val="100000"/>
              </a:lnSpc>
              <a:spcBef>
                <a:spcPts val="900"/>
              </a:spcBef>
              <a:spcAft>
                <a:spcPct val="0"/>
              </a:spcAft>
              <a:buClr>
                <a:srgbClr val="C00000"/>
              </a:buClr>
              <a:buSzTx/>
              <a:buFont typeface="Arial" panose="020B0604020202020204" pitchFamily="34" charset="0"/>
              <a:buChar char="▼"/>
              <a:defRPr/>
            </a:pPr>
            <a:r>
              <a:rPr lang="en-US" sz="3500">
                <a:solidFill>
                  <a:schemeClr val="tx1">
                    <a:lumMod val="65000"/>
                    <a:lumOff val="35000"/>
                  </a:schemeClr>
                </a:solidFill>
              </a:rPr>
              <a:t>Plan Start Month (now required)</a:t>
            </a:r>
          </a:p>
          <a:p>
            <a:pPr marL="457200" marR="0" lvl="0" indent="-457200" algn="l" defTabSz="914400" rtl="0" eaLnBrk="1" fontAlgn="base" latinLnBrk="0" hangingPunct="1">
              <a:lnSpc>
                <a:spcPct val="100000"/>
              </a:lnSpc>
              <a:spcBef>
                <a:spcPts val="900"/>
              </a:spcBef>
              <a:spcAft>
                <a:spcPct val="0"/>
              </a:spcAft>
              <a:buClr>
                <a:srgbClr val="C00000"/>
              </a:buClr>
              <a:buSzTx/>
              <a:buFont typeface="Arial" panose="020B0604020202020204" pitchFamily="34" charset="0"/>
              <a:buChar char="▼"/>
              <a:defRPr/>
            </a:pPr>
            <a:r>
              <a:rPr lang="en-US" sz="3500">
                <a:solidFill>
                  <a:schemeClr val="tx1">
                    <a:lumMod val="65000"/>
                    <a:lumOff val="35000"/>
                  </a:schemeClr>
                </a:solidFill>
              </a:rPr>
              <a:t>1095-B Transition Relief – Does not apply to Part III of 1095-C for full-time employees</a:t>
            </a:r>
          </a:p>
          <a:p>
            <a:pPr marL="457200" marR="0" lvl="0" indent="-457200" algn="l" defTabSz="914400" rtl="0" eaLnBrk="1" fontAlgn="base" latinLnBrk="0" hangingPunct="1">
              <a:lnSpc>
                <a:spcPct val="100000"/>
              </a:lnSpc>
              <a:spcBef>
                <a:spcPts val="900"/>
              </a:spcBef>
              <a:spcAft>
                <a:spcPct val="0"/>
              </a:spcAft>
              <a:buClr>
                <a:srgbClr val="C00000"/>
              </a:buClr>
              <a:buSzTx/>
              <a:buFont typeface="Arial" panose="020B0604020202020204" pitchFamily="34" charset="0"/>
              <a:buChar char="▼"/>
              <a:defRPr/>
            </a:pPr>
            <a:r>
              <a:rPr lang="en-US" sz="3500">
                <a:solidFill>
                  <a:schemeClr val="tx1">
                    <a:lumMod val="65000"/>
                    <a:lumOff val="35000"/>
                  </a:schemeClr>
                </a:solidFill>
              </a:rPr>
              <a:t>New Line 17 – Zip Code</a:t>
            </a:r>
          </a:p>
        </p:txBody>
      </p:sp>
    </p:spTree>
    <p:extLst>
      <p:ext uri="{BB962C8B-B14F-4D97-AF65-F5344CB8AC3E}">
        <p14:creationId xmlns:p14="http://schemas.microsoft.com/office/powerpoint/2010/main" val="1603975731"/>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367" y="192738"/>
            <a:ext cx="9515723" cy="1048590"/>
          </a:xfrm>
        </p:spPr>
        <p:txBody>
          <a:bodyPr>
            <a:noAutofit/>
          </a:bodyPr>
          <a:lstStyle/>
          <a:p>
            <a:r>
              <a:rPr lang="en-US" sz="3000" b="1" kern="0">
                <a:solidFill>
                  <a:schemeClr val="tx1">
                    <a:lumMod val="65000"/>
                    <a:lumOff val="35000"/>
                  </a:schemeClr>
                </a:solidFill>
                <a:latin typeface="Arial" panose="020B0604020202020204" pitchFamily="34" charset="0"/>
                <a:cs typeface="Arial" panose="020B0604020202020204" pitchFamily="34" charset="0"/>
              </a:rPr>
              <a:t>Federal Agency Enforcement</a:t>
            </a:r>
            <a:endParaRPr lang="en-US" sz="3000">
              <a:solidFill>
                <a:schemeClr val="tx1">
                  <a:lumMod val="65000"/>
                  <a:lumOff val="35000"/>
                </a:schemeClr>
              </a:solidFill>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4225984" y="6335354"/>
            <a:ext cx="1870016" cy="39889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Content Placeholder 2"/>
          <p:cNvSpPr txBox="1"/>
          <p:nvPr/>
        </p:nvSpPr>
        <p:spPr bwMode="auto">
          <a:xfrm>
            <a:off x="395095" y="866852"/>
            <a:ext cx="8377430" cy="45076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Autofit/>
          </a:bodyPr>
          <a:lstStyle>
            <a:lvl1pPr marL="230188" indent="-230188" algn="l" rtl="0" eaLnBrk="1" fontAlgn="base" hangingPunct="1">
              <a:spcBef>
                <a:spcPct val="20000"/>
              </a:spcBef>
              <a:spcAft>
                <a:spcPct val="0"/>
              </a:spcAft>
              <a:buClr>
                <a:srgbClr val="C00000"/>
              </a:buClr>
              <a:buSzTx/>
              <a:buFont typeface="Arial" panose="020B0604020202020204" pitchFamily="34" charset="0"/>
              <a:buChar char="▼"/>
              <a:defRPr lang="en-US" sz="1800" b="1" kern="1200" smtClean="0">
                <a:solidFill>
                  <a:schemeClr val="tx1">
                    <a:lumMod val="50000"/>
                    <a:lumOff val="50000"/>
                  </a:schemeClr>
                </a:solidFill>
                <a:latin typeface="Arial" panose="020B0604020202020204" pitchFamily="34" charset="0"/>
                <a:ea typeface="+mn-ea"/>
                <a:cs typeface="Arial" panose="020B0604020202020204" pitchFamily="34" charset="0"/>
              </a:defRPr>
            </a:lvl1pPr>
            <a:lvl2pPr marL="742950" indent="-285750" algn="l" rtl="0" eaLnBrk="1" fontAlgn="base" hangingPunct="1">
              <a:spcBef>
                <a:spcPct val="20000"/>
              </a:spcBef>
              <a:spcAft>
                <a:spcPct val="0"/>
              </a:spcAft>
              <a:buClr>
                <a:schemeClr val="tx1">
                  <a:lumMod val="50000"/>
                  <a:lumOff val="50000"/>
                </a:schemeClr>
              </a:buClr>
              <a:buSzPct val="75000"/>
              <a:buFont typeface="Arial" panose="020B0604020202020204" pitchFamily="34" charset="0"/>
              <a:buChar char="▼"/>
              <a:defRPr lang="en-US" sz="1600" b="1" kern="1200" smtClean="0">
                <a:solidFill>
                  <a:schemeClr val="tx1">
                    <a:lumMod val="50000"/>
                    <a:lumOff val="50000"/>
                  </a:schemeClr>
                </a:solidFill>
                <a:latin typeface="+mn-lt"/>
                <a:ea typeface="+mn-ea"/>
                <a:cs typeface="+mn-cs"/>
              </a:defRPr>
            </a:lvl2pPr>
            <a:lvl3pPr marL="1143000" indent="-228600" algn="l" rtl="0" eaLnBrk="1" fontAlgn="base" hangingPunct="1">
              <a:spcBef>
                <a:spcPct val="20000"/>
              </a:spcBef>
              <a:spcAft>
                <a:spcPct val="0"/>
              </a:spcAft>
              <a:buClr>
                <a:schemeClr val="tx1">
                  <a:lumMod val="50000"/>
                  <a:lumOff val="50000"/>
                </a:schemeClr>
              </a:buClr>
              <a:buSzPct val="65000"/>
              <a:buFont typeface="Arial" panose="020B0604020202020204" pitchFamily="34" charset="0"/>
              <a:buChar char="▼"/>
              <a:defRPr lang="en-US" sz="1400" b="1" kern="1200" smtClean="0">
                <a:solidFill>
                  <a:schemeClr val="tx1">
                    <a:lumMod val="50000"/>
                    <a:lumOff val="50000"/>
                  </a:schemeClr>
                </a:solidFill>
                <a:latin typeface="+mn-lt"/>
                <a:ea typeface="+mn-ea"/>
                <a:cs typeface="+mn-cs"/>
              </a:defRPr>
            </a:lvl3pPr>
            <a:lvl4pPr marL="1600200" indent="-228600" algn="l" rtl="0" eaLnBrk="1" fontAlgn="base" hangingPunct="1">
              <a:spcBef>
                <a:spcPct val="20000"/>
              </a:spcBef>
              <a:spcAft>
                <a:spcPct val="0"/>
              </a:spcAft>
              <a:buClr>
                <a:schemeClr val="tx1">
                  <a:lumMod val="50000"/>
                  <a:lumOff val="50000"/>
                </a:schemeClr>
              </a:buClr>
              <a:buSzPct val="65000"/>
              <a:buFont typeface="Arial" panose="020B0604020202020204" pitchFamily="34" charset="0"/>
              <a:buChar char="▼"/>
              <a:defRPr lang="en-US" sz="1200" b="1" kern="1200" smtClean="0">
                <a:solidFill>
                  <a:schemeClr val="tx1">
                    <a:lumMod val="50000"/>
                    <a:lumOff val="50000"/>
                  </a:schemeClr>
                </a:solidFill>
                <a:latin typeface="+mn-lt"/>
                <a:ea typeface="+mn-ea"/>
                <a:cs typeface="+mn-cs"/>
              </a:defRPr>
            </a:lvl4pPr>
            <a:lvl5pPr marL="2057400" indent="-228600" algn="l" rtl="0" eaLnBrk="1" fontAlgn="base" hangingPunct="1">
              <a:spcBef>
                <a:spcPct val="20000"/>
              </a:spcBef>
              <a:spcAft>
                <a:spcPct val="0"/>
              </a:spcAft>
              <a:buClr>
                <a:schemeClr val="tx1">
                  <a:lumMod val="50000"/>
                  <a:lumOff val="50000"/>
                </a:schemeClr>
              </a:buClr>
              <a:buSzPct val="85000"/>
              <a:buFont typeface="Arial" panose="020B0604020202020204" pitchFamily="34" charset="0"/>
              <a:buChar char="▼"/>
              <a:defRPr lang="en-US" sz="1200" b="1" kern="1200">
                <a:solidFill>
                  <a:schemeClr val="tx1">
                    <a:lumMod val="50000"/>
                    <a:lumOff val="50000"/>
                  </a:schemeClr>
                </a:solidFill>
                <a:latin typeface="+mn-lt"/>
                <a:ea typeface="+mn-ea"/>
                <a:cs typeface="+mn-cs"/>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a:lstStyle>
          <a:p>
            <a:pPr lvl="0">
              <a:defRPr/>
            </a:pPr>
            <a:r>
              <a:rPr lang="en-US" sz="2500">
                <a:solidFill>
                  <a:schemeClr val="accent6"/>
                </a:solidFill>
              </a:rPr>
              <a:t>IRS and DOL Enforcement Priorities</a:t>
            </a:r>
          </a:p>
          <a:p>
            <a:pPr lvl="0">
              <a:defRPr/>
            </a:pPr>
            <a:r>
              <a:rPr lang="en-US" sz="2500">
                <a:solidFill>
                  <a:schemeClr val="accent6"/>
                </a:solidFill>
              </a:rPr>
              <a:t>HIPAA, ERISA,COBRA, MHPAEA, MEWAs</a:t>
            </a:r>
          </a:p>
          <a:p>
            <a:pPr lvl="0">
              <a:defRPr/>
            </a:pPr>
            <a:r>
              <a:rPr lang="en-US" sz="2500">
                <a:solidFill>
                  <a:schemeClr val="accent6"/>
                </a:solidFill>
              </a:rPr>
              <a:t>Plan Assets and Prohibited Transactions</a:t>
            </a:r>
          </a:p>
          <a:p>
            <a:pPr lvl="0">
              <a:defRPr/>
            </a:pPr>
            <a:r>
              <a:rPr lang="en-US" sz="2500">
                <a:solidFill>
                  <a:schemeClr val="accent6"/>
                </a:solidFill>
              </a:rPr>
              <a:t>Recommitment to ACA, Group Health Plan Compliance</a:t>
            </a:r>
          </a:p>
          <a:p>
            <a:pPr>
              <a:defRPr/>
            </a:pPr>
            <a:r>
              <a:rPr lang="en-US" sz="2500">
                <a:solidFill>
                  <a:schemeClr val="accent6"/>
                </a:solidFill>
              </a:rPr>
              <a:t>Independent Contractors vs. Employees</a:t>
            </a:r>
          </a:p>
          <a:p>
            <a:pPr lvl="0">
              <a:defRPr/>
            </a:pPr>
            <a:r>
              <a:rPr lang="en-US" sz="2500">
                <a:solidFill>
                  <a:schemeClr val="accent6"/>
                </a:solidFill>
              </a:rPr>
              <a:t>More aggressive, less flexible</a:t>
            </a:r>
          </a:p>
          <a:p>
            <a:pPr lvl="0">
              <a:defRPr/>
            </a:pPr>
            <a:r>
              <a:rPr lang="en-US" sz="2500">
                <a:solidFill>
                  <a:schemeClr val="accent6"/>
                </a:solidFill>
              </a:rPr>
              <a:t>No more </a:t>
            </a:r>
            <a:r>
              <a:rPr lang="en-US" sz="2500" i="1">
                <a:solidFill>
                  <a:srgbClr val="AC0000"/>
                </a:solidFill>
              </a:rPr>
              <a:t>good faith compliance standard </a:t>
            </a:r>
            <a:r>
              <a:rPr lang="en-US" sz="2500">
                <a:solidFill>
                  <a:schemeClr val="accent6"/>
                </a:solidFill>
              </a:rPr>
              <a:t>for ACA Reporting</a:t>
            </a:r>
          </a:p>
          <a:p>
            <a:pPr>
              <a:defRPr/>
            </a:pPr>
            <a:r>
              <a:rPr lang="en-US" sz="2500">
                <a:solidFill>
                  <a:schemeClr val="accent6"/>
                </a:solidFill>
              </a:rPr>
              <a:t>EEOC collected a record $535 million for victims of discrimination/harassment/retaliation in FY19</a:t>
            </a:r>
          </a:p>
        </p:txBody>
      </p:sp>
    </p:spTree>
    <p:extLst>
      <p:ext uri="{BB962C8B-B14F-4D97-AF65-F5344CB8AC3E}">
        <p14:creationId xmlns:p14="http://schemas.microsoft.com/office/powerpoint/2010/main" val="3468074391"/>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367" y="192738"/>
            <a:ext cx="9515723" cy="1048590"/>
          </a:xfrm>
        </p:spPr>
        <p:txBody>
          <a:bodyPr>
            <a:noAutofit/>
          </a:bodyPr>
          <a:lstStyle/>
          <a:p>
            <a:r>
              <a:rPr lang="en-US" sz="3000" b="1" kern="0">
                <a:solidFill>
                  <a:schemeClr val="tx1">
                    <a:lumMod val="65000"/>
                    <a:lumOff val="35000"/>
                  </a:schemeClr>
                </a:solidFill>
                <a:latin typeface="Arial" panose="020B0604020202020204" pitchFamily="34" charset="0"/>
                <a:cs typeface="Arial" panose="020B0604020202020204" pitchFamily="34" charset="0"/>
              </a:rPr>
              <a:t>MHPAEA Self-Compliance Tool and Enforcement</a:t>
            </a:r>
            <a:br>
              <a:rPr lang="en-US" sz="3000" b="1" kern="0">
                <a:solidFill>
                  <a:schemeClr val="tx1">
                    <a:lumMod val="65000"/>
                    <a:lumOff val="35000"/>
                  </a:schemeClr>
                </a:solidFill>
                <a:latin typeface="Arial" panose="020B0604020202020204" pitchFamily="34" charset="0"/>
                <a:cs typeface="Arial" panose="020B0604020202020204" pitchFamily="34" charset="0"/>
              </a:rPr>
            </a:br>
            <a:endParaRPr lang="en-US" sz="3000">
              <a:solidFill>
                <a:schemeClr val="tx1">
                  <a:lumMod val="65000"/>
                  <a:lumOff val="35000"/>
                </a:schemeClr>
              </a:solidFill>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4225984" y="6335354"/>
            <a:ext cx="1870016" cy="39889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Content Placeholder 2"/>
          <p:cNvSpPr txBox="1"/>
          <p:nvPr/>
        </p:nvSpPr>
        <p:spPr bwMode="auto">
          <a:xfrm>
            <a:off x="395095" y="866852"/>
            <a:ext cx="8377430" cy="45076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Autofit/>
          </a:bodyPr>
          <a:lstStyle>
            <a:lvl1pPr marL="230188" indent="-230188" algn="l" rtl="0" eaLnBrk="1" fontAlgn="base" hangingPunct="1">
              <a:spcBef>
                <a:spcPct val="20000"/>
              </a:spcBef>
              <a:spcAft>
                <a:spcPct val="0"/>
              </a:spcAft>
              <a:buClr>
                <a:srgbClr val="C00000"/>
              </a:buClr>
              <a:buSzTx/>
              <a:buFont typeface="Arial" panose="020B0604020202020204" pitchFamily="34" charset="0"/>
              <a:buChar char="▼"/>
              <a:defRPr lang="en-US" sz="1800" b="1" kern="1200" smtClean="0">
                <a:solidFill>
                  <a:schemeClr val="tx1">
                    <a:lumMod val="50000"/>
                    <a:lumOff val="50000"/>
                  </a:schemeClr>
                </a:solidFill>
                <a:latin typeface="Arial" panose="020B0604020202020204" pitchFamily="34" charset="0"/>
                <a:ea typeface="+mn-ea"/>
                <a:cs typeface="Arial" panose="020B0604020202020204" pitchFamily="34" charset="0"/>
              </a:defRPr>
            </a:lvl1pPr>
            <a:lvl2pPr marL="742950" indent="-285750" algn="l" rtl="0" eaLnBrk="1" fontAlgn="base" hangingPunct="1">
              <a:spcBef>
                <a:spcPct val="20000"/>
              </a:spcBef>
              <a:spcAft>
                <a:spcPct val="0"/>
              </a:spcAft>
              <a:buClr>
                <a:schemeClr val="tx1">
                  <a:lumMod val="50000"/>
                  <a:lumOff val="50000"/>
                </a:schemeClr>
              </a:buClr>
              <a:buSzPct val="75000"/>
              <a:buFont typeface="Arial" panose="020B0604020202020204" pitchFamily="34" charset="0"/>
              <a:buChar char="▼"/>
              <a:defRPr lang="en-US" sz="1600" b="1" kern="1200" smtClean="0">
                <a:solidFill>
                  <a:schemeClr val="tx1">
                    <a:lumMod val="50000"/>
                    <a:lumOff val="50000"/>
                  </a:schemeClr>
                </a:solidFill>
                <a:latin typeface="+mn-lt"/>
                <a:ea typeface="+mn-ea"/>
                <a:cs typeface="+mn-cs"/>
              </a:defRPr>
            </a:lvl2pPr>
            <a:lvl3pPr marL="1143000" indent="-228600" algn="l" rtl="0" eaLnBrk="1" fontAlgn="base" hangingPunct="1">
              <a:spcBef>
                <a:spcPct val="20000"/>
              </a:spcBef>
              <a:spcAft>
                <a:spcPct val="0"/>
              </a:spcAft>
              <a:buClr>
                <a:schemeClr val="tx1">
                  <a:lumMod val="50000"/>
                  <a:lumOff val="50000"/>
                </a:schemeClr>
              </a:buClr>
              <a:buSzPct val="65000"/>
              <a:buFont typeface="Arial" panose="020B0604020202020204" pitchFamily="34" charset="0"/>
              <a:buChar char="▼"/>
              <a:defRPr lang="en-US" sz="1400" b="1" kern="1200" smtClean="0">
                <a:solidFill>
                  <a:schemeClr val="tx1">
                    <a:lumMod val="50000"/>
                    <a:lumOff val="50000"/>
                  </a:schemeClr>
                </a:solidFill>
                <a:latin typeface="+mn-lt"/>
                <a:ea typeface="+mn-ea"/>
                <a:cs typeface="+mn-cs"/>
              </a:defRPr>
            </a:lvl3pPr>
            <a:lvl4pPr marL="1600200" indent="-228600" algn="l" rtl="0" eaLnBrk="1" fontAlgn="base" hangingPunct="1">
              <a:spcBef>
                <a:spcPct val="20000"/>
              </a:spcBef>
              <a:spcAft>
                <a:spcPct val="0"/>
              </a:spcAft>
              <a:buClr>
                <a:schemeClr val="tx1">
                  <a:lumMod val="50000"/>
                  <a:lumOff val="50000"/>
                </a:schemeClr>
              </a:buClr>
              <a:buSzPct val="65000"/>
              <a:buFont typeface="Arial" panose="020B0604020202020204" pitchFamily="34" charset="0"/>
              <a:buChar char="▼"/>
              <a:defRPr lang="en-US" sz="1200" b="1" kern="1200" smtClean="0">
                <a:solidFill>
                  <a:schemeClr val="tx1">
                    <a:lumMod val="50000"/>
                    <a:lumOff val="50000"/>
                  </a:schemeClr>
                </a:solidFill>
                <a:latin typeface="+mn-lt"/>
                <a:ea typeface="+mn-ea"/>
                <a:cs typeface="+mn-cs"/>
              </a:defRPr>
            </a:lvl4pPr>
            <a:lvl5pPr marL="2057400" indent="-228600" algn="l" rtl="0" eaLnBrk="1" fontAlgn="base" hangingPunct="1">
              <a:spcBef>
                <a:spcPct val="20000"/>
              </a:spcBef>
              <a:spcAft>
                <a:spcPct val="0"/>
              </a:spcAft>
              <a:buClr>
                <a:schemeClr val="tx1">
                  <a:lumMod val="50000"/>
                  <a:lumOff val="50000"/>
                </a:schemeClr>
              </a:buClr>
              <a:buSzPct val="85000"/>
              <a:buFont typeface="Arial" panose="020B0604020202020204" pitchFamily="34" charset="0"/>
              <a:buChar char="▼"/>
              <a:defRPr lang="en-US" sz="1200" b="1" kern="1200">
                <a:solidFill>
                  <a:schemeClr val="tx1">
                    <a:lumMod val="50000"/>
                    <a:lumOff val="50000"/>
                  </a:schemeClr>
                </a:solidFill>
                <a:latin typeface="+mn-lt"/>
                <a:ea typeface="+mn-ea"/>
                <a:cs typeface="+mn-cs"/>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a:lstStyle>
          <a:p>
            <a:pPr lvl="0">
              <a:defRPr/>
            </a:pPr>
            <a:r>
              <a:rPr lang="en-US" sz="2400">
                <a:solidFill>
                  <a:srgbClr val="636363"/>
                </a:solidFill>
              </a:rPr>
              <a:t>DOL and other agencies recently updated its MHPAEA Self-Compliance Tool for group health plans</a:t>
            </a:r>
          </a:p>
          <a:p>
            <a:pPr lvl="0">
              <a:defRPr/>
            </a:pPr>
            <a:r>
              <a:rPr lang="en-US" sz="2400">
                <a:solidFill>
                  <a:srgbClr val="636363"/>
                </a:solidFill>
              </a:rPr>
              <a:t>MHPAEA remains an enforcement priority for DOL EBSA</a:t>
            </a:r>
          </a:p>
          <a:p>
            <a:pPr lvl="1">
              <a:defRPr/>
            </a:pPr>
            <a:r>
              <a:rPr lang="en-US" sz="2400">
                <a:solidFill>
                  <a:srgbClr val="636363"/>
                </a:solidFill>
                <a:latin typeface="Arial" panose="020B0604020202020204" pitchFamily="34" charset="0"/>
                <a:cs typeface="Arial" panose="020B0604020202020204" pitchFamily="34" charset="0"/>
              </a:rPr>
              <a:t>Often included as an “add on” in unrelated plan audits</a:t>
            </a:r>
          </a:p>
          <a:p>
            <a:pPr lvl="0">
              <a:defRPr/>
            </a:pPr>
            <a:r>
              <a:rPr lang="en-US" sz="2400">
                <a:solidFill>
                  <a:srgbClr val="636363"/>
                </a:solidFill>
              </a:rPr>
              <a:t>MHPAEA generally requires that financial requirements and treatment limitations on mental health and substance use disorder benefits must be comparable to, and applied no more stringently than those that apply to medical and surgical benefits</a:t>
            </a:r>
          </a:p>
          <a:p>
            <a:pPr lvl="0">
              <a:defRPr/>
            </a:pPr>
            <a:r>
              <a:rPr lang="en-US" sz="2400">
                <a:solidFill>
                  <a:srgbClr val="636363"/>
                </a:solidFill>
              </a:rPr>
              <a:t>Self-Compliance Tool for Part 7 of ERISA: Health Care-Related Provisions </a:t>
            </a:r>
          </a:p>
        </p:txBody>
      </p:sp>
    </p:spTree>
    <p:extLst>
      <p:ext uri="{BB962C8B-B14F-4D97-AF65-F5344CB8AC3E}">
        <p14:creationId xmlns:p14="http://schemas.microsoft.com/office/powerpoint/2010/main" val="1706403769"/>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673157" cy="687247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prstClr val="white"/>
              </a:solidFill>
              <a:effectLst/>
              <a:uLnTx/>
              <a:uFillTx/>
              <a:latin typeface="Trebuchet MS" panose="020B0603020202020204"/>
              <a:cs typeface="Arial"/>
            </a:endParaRPr>
          </a:p>
        </p:txBody>
      </p:sp>
      <p:sp>
        <p:nvSpPr>
          <p:cNvPr id="11" name="Rectangle 3">
            <a:extLst>
              <a:ext uri="{FF2B5EF4-FFF2-40B4-BE49-F238E27FC236}">
                <a16:creationId xmlns:a16="http://schemas.microsoft.com/office/drawing/2014/main" id="{276B6752-3FF3-4FCA-93BF-166D94F6D5FB}"/>
              </a:ext>
            </a:extLst>
          </p:cNvPr>
          <p:cNvSpPr txBox="1">
            <a:spLocks noChangeArrowheads="1"/>
          </p:cNvSpPr>
          <p:nvPr/>
        </p:nvSpPr>
        <p:spPr bwMode="auto">
          <a:xfrm>
            <a:off x="2840598" y="4384795"/>
            <a:ext cx="4812139" cy="1561701"/>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0" compatLnSpc="1">
            <a:prstTxWarp prst="textNoShape">
              <a:avLst/>
            </a:prstTxWarp>
            <a:normAutofit/>
          </a:bodyPr>
          <a:lstStyle>
            <a:lvl1pPr marL="457200" indent="-457200" algn="l" rtl="0" eaLnBrk="1" fontAlgn="base" hangingPunct="1">
              <a:spcBef>
                <a:spcPct val="20000"/>
              </a:spcBef>
              <a:spcAft>
                <a:spcPct val="0"/>
              </a:spcAft>
              <a:buClr>
                <a:srgbClr val="A7001F"/>
              </a:buClr>
              <a:buSzTx/>
              <a:buFont typeface="Arial" panose="020B0604020202020204" pitchFamily="34" charset="0"/>
              <a:buChar char="▼"/>
              <a:defRPr sz="1800" b="1">
                <a:solidFill>
                  <a:schemeClr val="tx1">
                    <a:lumMod val="50000"/>
                    <a:lumOff val="50000"/>
                  </a:schemeClr>
                </a:solidFill>
                <a:latin typeface="Arial" panose="020B0604020202020204" pitchFamily="34" charset="0"/>
                <a:ea typeface="+mn-ea"/>
                <a:cs typeface="Arial" panose="020B0604020202020204" pitchFamily="34" charset="0"/>
              </a:defRPr>
            </a:lvl1pPr>
            <a:lvl2pPr marL="914400" indent="-457200" algn="l" rtl="0" eaLnBrk="1" fontAlgn="base" hangingPunct="1">
              <a:spcBef>
                <a:spcPct val="20000"/>
              </a:spcBef>
              <a:spcAft>
                <a:spcPct val="0"/>
              </a:spcAft>
              <a:buClr>
                <a:schemeClr val="bg2"/>
              </a:buClr>
              <a:buSzPct val="85000"/>
              <a:buFont typeface="Arial" panose="020B0604020202020204" pitchFamily="34" charset="0"/>
              <a:buChar char="▼"/>
              <a:defRPr sz="1600">
                <a:solidFill>
                  <a:schemeClr val="tx1">
                    <a:lumMod val="50000"/>
                    <a:lumOff val="50000"/>
                  </a:schemeClr>
                </a:solidFill>
                <a:latin typeface="Arial" panose="020B0604020202020204" pitchFamily="34" charset="0"/>
                <a:cs typeface="Arial" panose="020B0604020202020204" pitchFamily="34" charset="0"/>
              </a:defRPr>
            </a:lvl2pPr>
            <a:lvl3pPr marL="1147763" indent="-233363" algn="l" rtl="0" eaLnBrk="1" fontAlgn="base" hangingPunct="1">
              <a:spcBef>
                <a:spcPct val="20000"/>
              </a:spcBef>
              <a:spcAft>
                <a:spcPct val="0"/>
              </a:spcAft>
              <a:buClr>
                <a:schemeClr val="bg2"/>
              </a:buClr>
              <a:buSzPct val="85000"/>
              <a:buFont typeface="Arial" panose="020B0604020202020204" pitchFamily="34" charset="0"/>
              <a:buChar char="▼"/>
              <a:defRPr sz="1400">
                <a:solidFill>
                  <a:schemeClr val="tx1">
                    <a:lumMod val="50000"/>
                    <a:lumOff val="50000"/>
                  </a:schemeClr>
                </a:solidFill>
                <a:latin typeface="Arial" panose="020B0604020202020204" pitchFamily="34" charset="0"/>
                <a:cs typeface="Arial" panose="020B0604020202020204" pitchFamily="34" charset="0"/>
              </a:defRPr>
            </a:lvl3pPr>
            <a:lvl4pPr marL="1600200" indent="-228600" algn="l" rtl="0" eaLnBrk="1" fontAlgn="base" hangingPunct="1">
              <a:spcBef>
                <a:spcPct val="20000"/>
              </a:spcBef>
              <a:spcAft>
                <a:spcPct val="0"/>
              </a:spcAft>
              <a:buClr>
                <a:schemeClr val="bg2"/>
              </a:buClr>
              <a:buSzPct val="85000"/>
              <a:buFont typeface="Arial" panose="020B0604020202020204" pitchFamily="34" charset="0"/>
              <a:buChar char="▼"/>
              <a:defRPr sz="1400">
                <a:solidFill>
                  <a:schemeClr val="tx1">
                    <a:lumMod val="50000"/>
                    <a:lumOff val="50000"/>
                  </a:schemeClr>
                </a:solidFill>
                <a:latin typeface="Arial" panose="020B0604020202020204" pitchFamily="34" charset="0"/>
                <a:cs typeface="Arial" panose="020B0604020202020204" pitchFamily="34" charset="0"/>
              </a:defRPr>
            </a:lvl4pPr>
            <a:lvl5pPr marL="2057400" indent="-228600" algn="l" rtl="0" eaLnBrk="1" fontAlgn="base" hangingPunct="1">
              <a:spcBef>
                <a:spcPct val="20000"/>
              </a:spcBef>
              <a:spcAft>
                <a:spcPct val="0"/>
              </a:spcAft>
              <a:buClr>
                <a:schemeClr val="bg2"/>
              </a:buClr>
              <a:buSzPct val="85000"/>
              <a:buFont typeface="Arial" panose="020B0604020202020204" pitchFamily="34" charset="0"/>
              <a:buChar char="▼"/>
              <a:defRPr sz="1200">
                <a:solidFill>
                  <a:schemeClr val="tx1">
                    <a:lumMod val="50000"/>
                    <a:lumOff val="50000"/>
                  </a:schemeClr>
                </a:solidFill>
                <a:latin typeface="Arial" panose="020B0604020202020204" pitchFamily="34" charset="0"/>
                <a:cs typeface="Arial" panose="020B0604020202020204" pitchFamily="34" charset="0"/>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a:lstStyle>
          <a:p>
            <a:pPr marL="0" marR="0" lvl="0" indent="0" algn="l" defTabSz="288925" rtl="0" eaLnBrk="1" fontAlgn="base" latinLnBrk="0" hangingPunct="1">
              <a:lnSpc>
                <a:spcPct val="110000"/>
              </a:lnSpc>
              <a:spcBef>
                <a:spcPct val="0"/>
              </a:spcBef>
              <a:spcAft>
                <a:spcPts val="600"/>
              </a:spcAft>
              <a:buClr>
                <a:srgbClr val="636363"/>
              </a:buClr>
              <a:buSzPct val="80000"/>
              <a:buFont typeface="Arial" panose="020B0604020202020204" pitchFamily="34" charset="0"/>
              <a:buNone/>
              <a:defRPr/>
            </a:pPr>
            <a:r>
              <a:rPr kumimoji="0" lang="en-US" sz="2000" b="1" i="0" u="none" strike="noStrike" kern="1200" cap="none" spc="0" normalizeH="0" baseline="0" noProof="0">
                <a:ln>
                  <a:noFill/>
                </a:ln>
                <a:solidFill>
                  <a:prstClr val="black">
                    <a:lumMod val="75000"/>
                    <a:lumOff val="25000"/>
                  </a:prstClr>
                </a:solidFill>
                <a:effectLst/>
                <a:uLnTx/>
                <a:uFillTx/>
                <a:latin typeface="Arial" panose="020B0604020202020204" pitchFamily="34" charset="0"/>
                <a:cs typeface="Arial" panose="020B0604020202020204" pitchFamily="34" charset="0"/>
              </a:rPr>
              <a:t>	  Matthew Cannova</a:t>
            </a:r>
          </a:p>
          <a:p>
            <a:pPr marL="0" marR="0" lvl="0" indent="0" algn="l" defTabSz="234950" rtl="0" eaLnBrk="1" fontAlgn="base" latinLnBrk="0" hangingPunct="1">
              <a:lnSpc>
                <a:spcPct val="110000"/>
              </a:lnSpc>
              <a:spcBef>
                <a:spcPct val="0"/>
              </a:spcBef>
              <a:spcAft>
                <a:spcPts val="600"/>
              </a:spcAft>
              <a:buClr>
                <a:srgbClr val="636363"/>
              </a:buClr>
              <a:buSzPct val="80000"/>
              <a:buFont typeface="Arial" panose="020B0604020202020204" pitchFamily="34" charset="0"/>
              <a:buNone/>
              <a:defRPr/>
            </a:pPr>
            <a:r>
              <a:rPr kumimoji="0" lang="en-US" sz="2000" b="1" i="0" u="none" strike="noStrike" kern="1200" cap="none" spc="0" normalizeH="0" baseline="0" noProof="0">
                <a:ln>
                  <a:noFill/>
                </a:ln>
                <a:solidFill>
                  <a:prstClr val="black">
                    <a:lumMod val="75000"/>
                    <a:lumOff val="25000"/>
                  </a:prstClr>
                </a:solidFill>
                <a:effectLst/>
                <a:uLnTx/>
                <a:uFillTx/>
                <a:latin typeface="Arial" panose="020B0604020202020204" pitchFamily="34" charset="0"/>
                <a:cs typeface="Arial" panose="020B0604020202020204" pitchFamily="34" charset="0"/>
              </a:rPr>
              <a:t>	 205.254.1193 </a:t>
            </a:r>
          </a:p>
          <a:p>
            <a:pPr marL="0" marR="0" lvl="0" indent="0" algn="l" defTabSz="168275" rtl="0" eaLnBrk="1" fontAlgn="base" latinLnBrk="0" hangingPunct="1">
              <a:lnSpc>
                <a:spcPct val="110000"/>
              </a:lnSpc>
              <a:spcBef>
                <a:spcPct val="0"/>
              </a:spcBef>
              <a:spcAft>
                <a:spcPts val="600"/>
              </a:spcAft>
              <a:buClr>
                <a:srgbClr val="636363"/>
              </a:buClr>
              <a:buSzPct val="80000"/>
              <a:buFont typeface="Arial" panose="020B0604020202020204" pitchFamily="34" charset="0"/>
              <a:buNone/>
              <a:defRPr/>
            </a:pPr>
            <a:r>
              <a:rPr kumimoji="0" lang="en-US" sz="2000" b="1" i="0" u="none" strike="noStrike" kern="1200" cap="none" spc="0" normalizeH="0" baseline="0" noProof="0">
                <a:ln>
                  <a:noFill/>
                </a:ln>
                <a:solidFill>
                  <a:prstClr val="black">
                    <a:lumMod val="75000"/>
                    <a:lumOff val="25000"/>
                  </a:prstClr>
                </a:solidFill>
                <a:effectLst/>
                <a:uLnTx/>
                <a:uFillTx/>
                <a:latin typeface="Arial" panose="020B0604020202020204" pitchFamily="34" charset="0"/>
                <a:cs typeface="Arial" panose="020B0604020202020204" pitchFamily="34" charset="0"/>
              </a:rPr>
              <a:t>  mcannova@maynardcooper.com</a:t>
            </a:r>
          </a:p>
        </p:txBody>
      </p:sp>
      <p:pic>
        <p:nvPicPr>
          <p:cNvPr id="12" name="Picture 2" descr="C:\Users\cannom\AppData\Local\Temp\msohtmlclip1\02\clip_image001.png">
            <a:extLst>
              <a:ext uri="{FF2B5EF4-FFF2-40B4-BE49-F238E27FC236}">
                <a16:creationId xmlns:a16="http://schemas.microsoft.com/office/drawing/2014/main" id="{158AA46D-446A-49D3-AC5F-23AA620BB7E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16318" r="10702" b="12900"/>
          <a:stretch>
            <a:fillRect/>
          </a:stretch>
        </p:blipFill>
        <p:spPr bwMode="auto">
          <a:xfrm>
            <a:off x="0" y="3253677"/>
            <a:ext cx="2974678" cy="3604324"/>
          </a:xfrm>
          <a:custGeom>
            <a:avLst/>
            <a:gdLst/>
            <a:ahLst/>
            <a:cxnLst/>
            <a:rect l="l" t="t" r="r" b="b"/>
            <a:pathLst>
              <a:path w="5394960" h="6858000">
                <a:moveTo>
                  <a:pt x="842596" y="0"/>
                </a:moveTo>
                <a:lnTo>
                  <a:pt x="5394960" y="0"/>
                </a:lnTo>
                <a:lnTo>
                  <a:pt x="5394960" y="21851"/>
                </a:lnTo>
                <a:lnTo>
                  <a:pt x="4365943" y="6858000"/>
                </a:lnTo>
                <a:lnTo>
                  <a:pt x="0" y="6858000"/>
                </a:lnTo>
                <a:lnTo>
                  <a:pt x="0" y="5666154"/>
                </a:lnTo>
                <a:close/>
              </a:path>
            </a:pathLst>
          </a:custGeom>
          <a:noFill/>
          <a:extLst>
            <a:ext uri="{909E8E84-426E-40DD-AFC4-6F175D3DCCD1}">
              <a14:hiddenFill xmlns:a14="http://schemas.microsoft.com/office/drawing/2010/main">
                <a:solidFill>
                  <a:srgbClr val="FFFFFF"/>
                </a:solidFill>
              </a14:hiddenFill>
            </a:ext>
          </a:extLst>
        </p:spPr>
      </p:pic>
      <p:pic>
        <p:nvPicPr>
          <p:cNvPr id="22" name="Picture 2">
            <a:extLst>
              <a:ext uri="{FF2B5EF4-FFF2-40B4-BE49-F238E27FC236}">
                <a16:creationId xmlns:a16="http://schemas.microsoft.com/office/drawing/2014/main" id="{0509D9B0-C958-4A37-A85C-A07D17CF38CC}"/>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6944754" y="3436239"/>
            <a:ext cx="2667128" cy="56892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Rectangle 3">
            <a:extLst>
              <a:ext uri="{FF2B5EF4-FFF2-40B4-BE49-F238E27FC236}">
                <a16:creationId xmlns:a16="http://schemas.microsoft.com/office/drawing/2014/main" id="{276B6752-3FF3-4FCA-93BF-166D94F6D5FB}"/>
              </a:ext>
            </a:extLst>
          </p:cNvPr>
          <p:cNvSpPr txBox="1">
            <a:spLocks noChangeArrowheads="1"/>
          </p:cNvSpPr>
          <p:nvPr/>
        </p:nvSpPr>
        <p:spPr bwMode="auto">
          <a:xfrm>
            <a:off x="3418825" y="1180036"/>
            <a:ext cx="4355181" cy="1971742"/>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0" compatLnSpc="1">
            <a:prstTxWarp prst="textNoShape">
              <a:avLst/>
            </a:prstTxWarp>
            <a:normAutofit/>
          </a:bodyPr>
          <a:lstStyle>
            <a:lvl1pPr marL="457200" indent="-457200" algn="l" rtl="0" eaLnBrk="1" fontAlgn="base" hangingPunct="1">
              <a:spcBef>
                <a:spcPct val="20000"/>
              </a:spcBef>
              <a:spcAft>
                <a:spcPct val="0"/>
              </a:spcAft>
              <a:buClr>
                <a:srgbClr val="A7001F"/>
              </a:buClr>
              <a:buSzTx/>
              <a:buFont typeface="Arial" panose="020B0604020202020204" pitchFamily="34" charset="0"/>
              <a:buChar char="▼"/>
              <a:defRPr sz="1800" b="1">
                <a:solidFill>
                  <a:schemeClr val="tx1">
                    <a:lumMod val="50000"/>
                    <a:lumOff val="50000"/>
                  </a:schemeClr>
                </a:solidFill>
                <a:latin typeface="Arial" panose="020B0604020202020204" pitchFamily="34" charset="0"/>
                <a:ea typeface="+mn-ea"/>
                <a:cs typeface="Arial" panose="020B0604020202020204" pitchFamily="34" charset="0"/>
              </a:defRPr>
            </a:lvl1pPr>
            <a:lvl2pPr marL="914400" indent="-457200" algn="l" rtl="0" eaLnBrk="1" fontAlgn="base" hangingPunct="1">
              <a:spcBef>
                <a:spcPct val="20000"/>
              </a:spcBef>
              <a:spcAft>
                <a:spcPct val="0"/>
              </a:spcAft>
              <a:buClr>
                <a:schemeClr val="bg2"/>
              </a:buClr>
              <a:buSzPct val="85000"/>
              <a:buFont typeface="Arial" panose="020B0604020202020204" pitchFamily="34" charset="0"/>
              <a:buChar char="▼"/>
              <a:defRPr sz="1600">
                <a:solidFill>
                  <a:schemeClr val="tx1">
                    <a:lumMod val="50000"/>
                    <a:lumOff val="50000"/>
                  </a:schemeClr>
                </a:solidFill>
                <a:latin typeface="Arial" panose="020B0604020202020204" pitchFamily="34" charset="0"/>
                <a:cs typeface="Arial" panose="020B0604020202020204" pitchFamily="34" charset="0"/>
              </a:defRPr>
            </a:lvl2pPr>
            <a:lvl3pPr marL="1147763" indent="-233363" algn="l" rtl="0" eaLnBrk="1" fontAlgn="base" hangingPunct="1">
              <a:spcBef>
                <a:spcPct val="20000"/>
              </a:spcBef>
              <a:spcAft>
                <a:spcPct val="0"/>
              </a:spcAft>
              <a:buClr>
                <a:schemeClr val="bg2"/>
              </a:buClr>
              <a:buSzPct val="85000"/>
              <a:buFont typeface="Arial" panose="020B0604020202020204" pitchFamily="34" charset="0"/>
              <a:buChar char="▼"/>
              <a:defRPr sz="1400">
                <a:solidFill>
                  <a:schemeClr val="tx1">
                    <a:lumMod val="50000"/>
                    <a:lumOff val="50000"/>
                  </a:schemeClr>
                </a:solidFill>
                <a:latin typeface="Arial" panose="020B0604020202020204" pitchFamily="34" charset="0"/>
                <a:cs typeface="Arial" panose="020B0604020202020204" pitchFamily="34" charset="0"/>
              </a:defRPr>
            </a:lvl3pPr>
            <a:lvl4pPr marL="1600200" indent="-228600" algn="l" rtl="0" eaLnBrk="1" fontAlgn="base" hangingPunct="1">
              <a:spcBef>
                <a:spcPct val="20000"/>
              </a:spcBef>
              <a:spcAft>
                <a:spcPct val="0"/>
              </a:spcAft>
              <a:buClr>
                <a:schemeClr val="bg2"/>
              </a:buClr>
              <a:buSzPct val="85000"/>
              <a:buFont typeface="Arial" panose="020B0604020202020204" pitchFamily="34" charset="0"/>
              <a:buChar char="▼"/>
              <a:defRPr sz="1400">
                <a:solidFill>
                  <a:schemeClr val="tx1">
                    <a:lumMod val="50000"/>
                    <a:lumOff val="50000"/>
                  </a:schemeClr>
                </a:solidFill>
                <a:latin typeface="Arial" panose="020B0604020202020204" pitchFamily="34" charset="0"/>
                <a:cs typeface="Arial" panose="020B0604020202020204" pitchFamily="34" charset="0"/>
              </a:defRPr>
            </a:lvl4pPr>
            <a:lvl5pPr marL="2057400" indent="-228600" algn="l" rtl="0" eaLnBrk="1" fontAlgn="base" hangingPunct="1">
              <a:spcBef>
                <a:spcPct val="20000"/>
              </a:spcBef>
              <a:spcAft>
                <a:spcPct val="0"/>
              </a:spcAft>
              <a:buClr>
                <a:schemeClr val="bg2"/>
              </a:buClr>
              <a:buSzPct val="85000"/>
              <a:buFont typeface="Arial" panose="020B0604020202020204" pitchFamily="34" charset="0"/>
              <a:buChar char="▼"/>
              <a:defRPr sz="1200">
                <a:solidFill>
                  <a:schemeClr val="tx1">
                    <a:lumMod val="50000"/>
                    <a:lumOff val="50000"/>
                  </a:schemeClr>
                </a:solidFill>
                <a:latin typeface="Arial" panose="020B0604020202020204" pitchFamily="34" charset="0"/>
                <a:cs typeface="Arial" panose="020B0604020202020204" pitchFamily="34" charset="0"/>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a:lstStyle>
          <a:p>
            <a:pPr marL="0" marR="0" lvl="0" indent="0" algn="l" defTabSz="349250" rtl="0" eaLnBrk="1" fontAlgn="base" latinLnBrk="0" hangingPunct="1">
              <a:lnSpc>
                <a:spcPct val="110000"/>
              </a:lnSpc>
              <a:spcBef>
                <a:spcPct val="0"/>
              </a:spcBef>
              <a:spcAft>
                <a:spcPts val="600"/>
              </a:spcAft>
              <a:buClr>
                <a:srgbClr val="636363"/>
              </a:buClr>
              <a:buSzPct val="80000"/>
              <a:buFont typeface="Arial" panose="020B0604020202020204" pitchFamily="34" charset="0"/>
              <a:buNone/>
              <a:defRPr/>
            </a:pPr>
            <a:r>
              <a:rPr kumimoji="0" lang="en-US" sz="2000" b="1" i="0" u="none" strike="noStrike" kern="1200" cap="none" spc="0" normalizeH="0" baseline="0" noProof="0">
                <a:ln>
                  <a:noFill/>
                </a:ln>
                <a:solidFill>
                  <a:prstClr val="black">
                    <a:lumMod val="75000"/>
                    <a:lumOff val="25000"/>
                  </a:prstClr>
                </a:solidFill>
                <a:effectLst/>
                <a:uLnTx/>
                <a:uFillTx/>
                <a:latin typeface="Arial" panose="020B0604020202020204" pitchFamily="34" charset="0"/>
                <a:cs typeface="Arial" panose="020B0604020202020204" pitchFamily="34" charset="0"/>
              </a:rPr>
              <a:t>	 Matt Stiles</a:t>
            </a:r>
          </a:p>
          <a:p>
            <a:pPr marL="0" marR="0" lvl="0" indent="0" algn="l" defTabSz="290513" rtl="0" eaLnBrk="1" fontAlgn="base" latinLnBrk="0" hangingPunct="1">
              <a:lnSpc>
                <a:spcPct val="110000"/>
              </a:lnSpc>
              <a:spcBef>
                <a:spcPct val="0"/>
              </a:spcBef>
              <a:spcAft>
                <a:spcPts val="600"/>
              </a:spcAft>
              <a:buClr>
                <a:srgbClr val="636363"/>
              </a:buClr>
              <a:buSzPct val="80000"/>
              <a:buFont typeface="Arial" panose="020B0604020202020204" pitchFamily="34" charset="0"/>
              <a:buNone/>
              <a:defRPr/>
            </a:pPr>
            <a:r>
              <a:rPr kumimoji="0" lang="en-US" sz="2000" b="1" i="0" u="none" strike="noStrike" kern="1200" cap="none" spc="0" normalizeH="0" baseline="0" noProof="0">
                <a:ln>
                  <a:noFill/>
                </a:ln>
                <a:solidFill>
                  <a:prstClr val="black">
                    <a:lumMod val="75000"/>
                    <a:lumOff val="25000"/>
                  </a:prstClr>
                </a:solidFill>
                <a:effectLst/>
                <a:uLnTx/>
                <a:uFillTx/>
                <a:latin typeface="Arial" panose="020B0604020202020204" pitchFamily="34" charset="0"/>
                <a:cs typeface="Arial" panose="020B0604020202020204" pitchFamily="34" charset="0"/>
              </a:rPr>
              <a:t>	 205.254.1071 </a:t>
            </a:r>
          </a:p>
          <a:p>
            <a:pPr marL="0" marR="0" lvl="0" indent="0" algn="l" defTabSz="228600" rtl="0" eaLnBrk="1" fontAlgn="base" latinLnBrk="0" hangingPunct="1">
              <a:lnSpc>
                <a:spcPct val="110000"/>
              </a:lnSpc>
              <a:spcBef>
                <a:spcPct val="0"/>
              </a:spcBef>
              <a:spcAft>
                <a:spcPts val="600"/>
              </a:spcAft>
              <a:buClr>
                <a:srgbClr val="636363"/>
              </a:buClr>
              <a:buSzPct val="80000"/>
              <a:buFont typeface="Arial" panose="020B0604020202020204" pitchFamily="34" charset="0"/>
              <a:buNone/>
              <a:defRPr/>
            </a:pPr>
            <a:r>
              <a:rPr kumimoji="0" lang="en-US" sz="2000" b="1" i="0" u="none" strike="noStrike" kern="1200" cap="none" spc="0" normalizeH="0" baseline="0" noProof="0">
                <a:ln>
                  <a:noFill/>
                </a:ln>
                <a:solidFill>
                  <a:prstClr val="black">
                    <a:lumMod val="75000"/>
                    <a:lumOff val="25000"/>
                  </a:prstClr>
                </a:solidFill>
                <a:effectLst/>
                <a:uLnTx/>
                <a:uFillTx/>
                <a:latin typeface="Arial" panose="020B0604020202020204" pitchFamily="34" charset="0"/>
                <a:cs typeface="Arial" panose="020B0604020202020204" pitchFamily="34" charset="0"/>
              </a:rPr>
              <a:t>	mstiles@maynardcooper.com</a:t>
            </a:r>
          </a:p>
        </p:txBody>
      </p:sp>
      <p:pic>
        <p:nvPicPr>
          <p:cNvPr id="8" name="Picture 2">
            <a:extLst>
              <a:ext uri="{FF2B5EF4-FFF2-40B4-BE49-F238E27FC236}">
                <a16:creationId xmlns:a16="http://schemas.microsoft.com/office/drawing/2014/main" id="{158AA46D-446A-49D3-AC5F-23AA620BB7E8}"/>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476425" y="1"/>
            <a:ext cx="3063879" cy="3253676"/>
          </a:xfrm>
          <a:custGeom>
            <a:avLst/>
            <a:gdLst/>
            <a:ahLst/>
            <a:cxnLst/>
            <a:rect l="l" t="t" r="r" b="b"/>
            <a:pathLst>
              <a:path w="5394960" h="6858000">
                <a:moveTo>
                  <a:pt x="842596" y="0"/>
                </a:moveTo>
                <a:lnTo>
                  <a:pt x="5394960" y="0"/>
                </a:lnTo>
                <a:lnTo>
                  <a:pt x="5394960" y="21851"/>
                </a:lnTo>
                <a:lnTo>
                  <a:pt x="4365943" y="6858000"/>
                </a:lnTo>
                <a:lnTo>
                  <a:pt x="0" y="6858000"/>
                </a:lnTo>
                <a:lnTo>
                  <a:pt x="0" y="5666154"/>
                </a:ln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264531"/>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157E06D-C56F-8A41-B058-3C71AF75F993}"/>
              </a:ext>
            </a:extLst>
          </p:cNvPr>
          <p:cNvSpPr/>
          <p:nvPr/>
        </p:nvSpPr>
        <p:spPr>
          <a:xfrm>
            <a:off x="438411" y="6427113"/>
            <a:ext cx="12192000" cy="400110"/>
          </a:xfrm>
          <a:prstGeom prst="rect">
            <a:avLst/>
          </a:prstGeom>
        </p:spPr>
        <p:txBody>
          <a:bodyPr wrap="square">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en-US" sz="1000" b="1" i="0" u="none" strike="noStrike" kern="1200" cap="none" spc="0" normalizeH="0" baseline="0" noProof="0">
                <a:ln>
                  <a:noFill/>
                </a:ln>
                <a:solidFill>
                  <a:prstClr val="white">
                    <a:lumMod val="65000"/>
                  </a:prstClr>
                </a:solidFill>
                <a:effectLst/>
                <a:uLnTx/>
                <a:uFillTx/>
                <a:latin typeface="Calibri"/>
                <a:cs typeface="Arial"/>
              </a:rPr>
              <a:t>Copyright 2020 Maynard, Cooper &amp; Gale, P.C. All rights reserved. Reproduction or use of these materials, including for </a:t>
            </a:r>
            <a:br>
              <a:rPr kumimoji="0" lang="en-US" sz="1000" b="1" i="0" u="none" strike="noStrike" kern="1200" cap="none" spc="0" normalizeH="0" baseline="0" noProof="0">
                <a:ln>
                  <a:noFill/>
                </a:ln>
                <a:solidFill>
                  <a:prstClr val="white">
                    <a:lumMod val="65000"/>
                  </a:prstClr>
                </a:solidFill>
                <a:effectLst/>
                <a:uLnTx/>
                <a:uFillTx/>
                <a:latin typeface="Calibri"/>
                <a:cs typeface="Arial"/>
              </a:rPr>
            </a:br>
            <a:r>
              <a:rPr kumimoji="0" lang="en-US" sz="1000" b="1" i="1" u="none" strike="noStrike" kern="1200" cap="none" spc="0" normalizeH="0" baseline="0" noProof="0">
                <a:ln>
                  <a:noFill/>
                </a:ln>
                <a:solidFill>
                  <a:prstClr val="white">
                    <a:lumMod val="65000"/>
                  </a:prstClr>
                </a:solidFill>
                <a:effectLst/>
                <a:uLnTx/>
                <a:uFillTx/>
                <a:latin typeface="Calibri"/>
                <a:cs typeface="Arial"/>
              </a:rPr>
              <a:t>in-house training</a:t>
            </a:r>
            <a:r>
              <a:rPr kumimoji="0" lang="en-US" sz="1000" b="1" i="0" u="none" strike="noStrike" kern="1200" cap="none" spc="0" normalizeH="0" baseline="0" noProof="0">
                <a:ln>
                  <a:noFill/>
                </a:ln>
                <a:solidFill>
                  <a:prstClr val="white">
                    <a:lumMod val="65000"/>
                  </a:prstClr>
                </a:solidFill>
                <a:effectLst/>
                <a:uLnTx/>
                <a:uFillTx/>
                <a:latin typeface="Calibri"/>
                <a:cs typeface="Arial"/>
              </a:rPr>
              <a:t>, without authorization of the authors is prohibited.</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1584" y="1323299"/>
            <a:ext cx="3712852" cy="1674239"/>
          </a:xfrm>
          <a:prstGeom prst="rect">
            <a:avLst/>
          </a:prstGeom>
        </p:spPr>
      </p:pic>
      <p:grpSp>
        <p:nvGrpSpPr>
          <p:cNvPr id="2" name="Group 1"/>
          <p:cNvGrpSpPr/>
          <p:nvPr/>
        </p:nvGrpSpPr>
        <p:grpSpPr>
          <a:xfrm>
            <a:off x="1674048" y="3411025"/>
            <a:ext cx="6827924" cy="1661602"/>
            <a:chOff x="1720173" y="3462395"/>
            <a:chExt cx="6827924" cy="1661602"/>
          </a:xfrm>
        </p:grpSpPr>
        <p:pic>
          <p:nvPicPr>
            <p:cNvPr id="10" name="Picture 9">
              <a:extLst>
                <a:ext uri="{FF2B5EF4-FFF2-40B4-BE49-F238E27FC236}">
                  <a16:creationId xmlns:a16="http://schemas.microsoft.com/office/drawing/2014/main" id="{452CF36F-271F-A242-AA33-437BD4F1B945}"/>
                </a:ext>
              </a:extLst>
            </p:cNvPr>
            <p:cNvPicPr>
              <a:picLocks noChangeAspect="1"/>
            </p:cNvPicPr>
            <p:nvPr/>
          </p:nvPicPr>
          <p:blipFill>
            <a:blip r:embed="rId3">
              <a:extLst>
                <a:ext uri="{28A0092B-C50C-407E-A947-70E740481C1C}">
                  <a14:useLocalDpi xmlns:a14="http://schemas.microsoft.com/office/drawing/2010/main" val="0"/>
                </a:ext>
              </a:extLst>
            </a:blip>
            <a:srcRect t="87830"/>
            <a:stretch>
              <a:fillRect/>
            </a:stretch>
          </p:blipFill>
          <p:spPr>
            <a:xfrm>
              <a:off x="3055757" y="4941876"/>
              <a:ext cx="4156757" cy="182121"/>
            </a:xfrm>
            <a:prstGeom prst="rect">
              <a:avLst/>
            </a:prstGeom>
          </p:spPr>
        </p:pic>
        <p:grpSp>
          <p:nvGrpSpPr>
            <p:cNvPr id="8" name="Group 7"/>
            <p:cNvGrpSpPr/>
            <p:nvPr/>
          </p:nvGrpSpPr>
          <p:grpSpPr>
            <a:xfrm>
              <a:off x="1720173" y="3462395"/>
              <a:ext cx="6827924" cy="1479467"/>
              <a:chOff x="2554895" y="5549271"/>
              <a:chExt cx="5212022" cy="1034843"/>
            </a:xfrm>
          </p:grpSpPr>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3403712" y="5549271"/>
                <a:ext cx="3520131" cy="71137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Rectangle 11"/>
              <p:cNvSpPr/>
              <p:nvPr/>
            </p:nvSpPr>
            <p:spPr>
              <a:xfrm>
                <a:off x="2554895" y="6360976"/>
                <a:ext cx="5212022" cy="223138"/>
              </a:xfrm>
              <a:prstGeom prst="rect">
                <a:avLst/>
              </a:prstGeom>
            </p:spPr>
            <p:txBody>
              <a:bodyPr wrap="square">
                <a:spAutoFit/>
              </a:bodyPr>
              <a:lstStyle/>
              <a:p>
                <a:pPr marL="0" marR="0" lvl="0" indent="0" algn="ctr" defTabSz="457200" rtl="0" eaLnBrk="1" fontAlgn="auto" latinLnBrk="0" hangingPunct="1">
                  <a:lnSpc>
                    <a:spcPct val="100000"/>
                  </a:lnSpc>
                  <a:spcBef>
                    <a:spcPct val="0"/>
                  </a:spcBef>
                  <a:spcAft>
                    <a:spcPct val="0"/>
                  </a:spcAft>
                  <a:buClrTx/>
                  <a:buSzTx/>
                  <a:buFontTx/>
                  <a:buNone/>
                  <a:defRPr/>
                </a:pPr>
                <a:r>
                  <a:rPr kumimoji="0" lang="en-US" sz="850" b="0" i="0" u="none" strike="noStrike" kern="1200" cap="none" spc="100" normalizeH="0" baseline="0" noProof="0">
                    <a:ln>
                      <a:noFill/>
                    </a:ln>
                    <a:solidFill>
                      <a:srgbClr val="6E7679"/>
                    </a:solidFill>
                    <a:effectLst/>
                    <a:uLnTx/>
                    <a:uFillTx/>
                    <a:latin typeface="Arial" panose="020B0604020202020204" pitchFamily="34" charset="0"/>
                    <a:ea typeface="Calibri" panose="020F0502020204030204" pitchFamily="34" charset="0"/>
                    <a:cs typeface="Arial"/>
                  </a:rPr>
                  <a:t>ALABAMA </a:t>
                </a:r>
                <a:r>
                  <a:rPr kumimoji="0" lang="en-US" sz="850" b="0" i="0" u="none" strike="noStrike" kern="1200" cap="none" spc="100" normalizeH="0" baseline="0" noProof="0">
                    <a:ln>
                      <a:noFill/>
                    </a:ln>
                    <a:solidFill>
                      <a:srgbClr val="C32032"/>
                    </a:solidFill>
                    <a:effectLst/>
                    <a:uLnTx/>
                    <a:uFillTx/>
                    <a:latin typeface="Arial" panose="020B0604020202020204" pitchFamily="34" charset="0"/>
                    <a:ea typeface="Calibri" panose="020F0502020204030204" pitchFamily="34" charset="0"/>
                    <a:cs typeface="Arial"/>
                  </a:rPr>
                  <a:t>|</a:t>
                </a:r>
                <a:r>
                  <a:rPr kumimoji="0" lang="en-US" sz="850" b="0" i="0" u="none" strike="noStrike" kern="1200" cap="none" spc="100" normalizeH="0" baseline="0" noProof="0">
                    <a:ln>
                      <a:noFill/>
                    </a:ln>
                    <a:solidFill>
                      <a:srgbClr val="6E7679"/>
                    </a:solidFill>
                    <a:effectLst/>
                    <a:uLnTx/>
                    <a:uFillTx/>
                    <a:latin typeface="Arial" panose="020B0604020202020204" pitchFamily="34" charset="0"/>
                    <a:ea typeface="Calibri" panose="020F0502020204030204" pitchFamily="34" charset="0"/>
                    <a:cs typeface="Arial"/>
                  </a:rPr>
                  <a:t> CALIFORNIA </a:t>
                </a:r>
                <a:r>
                  <a:rPr kumimoji="0" lang="en-US" sz="850" b="0" i="0" u="none" strike="noStrike" kern="1200" cap="none" spc="100" normalizeH="0" baseline="0" noProof="0">
                    <a:ln>
                      <a:noFill/>
                    </a:ln>
                    <a:solidFill>
                      <a:srgbClr val="C32032"/>
                    </a:solidFill>
                    <a:effectLst/>
                    <a:uLnTx/>
                    <a:uFillTx/>
                    <a:latin typeface="Arial" panose="020B0604020202020204" pitchFamily="34" charset="0"/>
                    <a:ea typeface="Calibri" panose="020F0502020204030204" pitchFamily="34" charset="0"/>
                    <a:cs typeface="Arial"/>
                  </a:rPr>
                  <a:t>|</a:t>
                </a:r>
                <a:r>
                  <a:rPr kumimoji="0" lang="en-US" sz="850" b="0" i="0" u="none" strike="noStrike" kern="1200" cap="none" spc="100" normalizeH="0" baseline="0" noProof="0">
                    <a:ln>
                      <a:noFill/>
                    </a:ln>
                    <a:solidFill>
                      <a:srgbClr val="6E7679"/>
                    </a:solidFill>
                    <a:effectLst/>
                    <a:uLnTx/>
                    <a:uFillTx/>
                    <a:latin typeface="Arial" panose="020B0604020202020204" pitchFamily="34" charset="0"/>
                    <a:ea typeface="Calibri" panose="020F0502020204030204" pitchFamily="34" charset="0"/>
                    <a:cs typeface="Arial"/>
                  </a:rPr>
                  <a:t> FLORIDA </a:t>
                </a:r>
                <a:r>
                  <a:rPr kumimoji="0" lang="en-US" sz="850" b="0" i="0" u="none" strike="noStrike" kern="1200" cap="none" spc="100" normalizeH="0" baseline="0" noProof="0">
                    <a:ln>
                      <a:noFill/>
                    </a:ln>
                    <a:solidFill>
                      <a:srgbClr val="C32032"/>
                    </a:solidFill>
                    <a:effectLst/>
                    <a:uLnTx/>
                    <a:uFillTx/>
                    <a:latin typeface="Arial" panose="020B0604020202020204" pitchFamily="34" charset="0"/>
                    <a:ea typeface="Calibri" panose="020F0502020204030204" pitchFamily="34" charset="0"/>
                    <a:cs typeface="Arial"/>
                  </a:rPr>
                  <a:t>| </a:t>
                </a:r>
                <a:r>
                  <a:rPr kumimoji="0" lang="en-US" sz="850" b="0" i="0" u="none" strike="noStrike" kern="1200" cap="none" spc="100" normalizeH="0" baseline="0" noProof="0">
                    <a:ln>
                      <a:noFill/>
                    </a:ln>
                    <a:solidFill>
                      <a:srgbClr val="6E7679"/>
                    </a:solidFill>
                    <a:effectLst/>
                    <a:uLnTx/>
                    <a:uFillTx/>
                    <a:latin typeface="Arial" panose="020B0604020202020204" pitchFamily="34" charset="0"/>
                    <a:ea typeface="Calibri" panose="020F0502020204030204" pitchFamily="34" charset="0"/>
                    <a:cs typeface="Arial"/>
                  </a:rPr>
                  <a:t>NEW YORK </a:t>
                </a:r>
                <a:r>
                  <a:rPr kumimoji="0" lang="en-US" sz="850" b="0" i="0" u="none" strike="noStrike" kern="1200" cap="none" spc="100" normalizeH="0" baseline="0" noProof="0">
                    <a:ln>
                      <a:noFill/>
                    </a:ln>
                    <a:solidFill>
                      <a:srgbClr val="C32032"/>
                    </a:solidFill>
                    <a:effectLst/>
                    <a:uLnTx/>
                    <a:uFillTx/>
                    <a:latin typeface="Arial" panose="020B0604020202020204" pitchFamily="34" charset="0"/>
                    <a:ea typeface="Calibri" panose="020F0502020204030204" pitchFamily="34" charset="0"/>
                    <a:cs typeface="Arial"/>
                  </a:rPr>
                  <a:t>|</a:t>
                </a:r>
                <a:r>
                  <a:rPr kumimoji="0" lang="en-US" sz="850" b="0" i="0" u="none" strike="noStrike" kern="1200" cap="none" spc="100" normalizeH="0" baseline="0" noProof="0">
                    <a:ln>
                      <a:noFill/>
                    </a:ln>
                    <a:solidFill>
                      <a:srgbClr val="6E7679"/>
                    </a:solidFill>
                    <a:effectLst/>
                    <a:uLnTx/>
                    <a:uFillTx/>
                    <a:latin typeface="Arial" panose="020B0604020202020204" pitchFamily="34" charset="0"/>
                    <a:ea typeface="Calibri" panose="020F0502020204030204" pitchFamily="34" charset="0"/>
                    <a:cs typeface="Arial"/>
                  </a:rPr>
                  <a:t> TENNESSEE </a:t>
                </a:r>
                <a:r>
                  <a:rPr kumimoji="0" lang="en-US" sz="850" b="0" i="0" u="none" strike="noStrike" kern="1200" cap="none" spc="100" normalizeH="0" baseline="0" noProof="0">
                    <a:ln>
                      <a:noFill/>
                    </a:ln>
                    <a:solidFill>
                      <a:srgbClr val="C32032"/>
                    </a:solidFill>
                    <a:effectLst/>
                    <a:uLnTx/>
                    <a:uFillTx/>
                    <a:latin typeface="Arial" panose="020B0604020202020204" pitchFamily="34" charset="0"/>
                    <a:ea typeface="Calibri" panose="020F0502020204030204" pitchFamily="34" charset="0"/>
                    <a:cs typeface="Arial"/>
                  </a:rPr>
                  <a:t>|</a:t>
                </a:r>
                <a:r>
                  <a:rPr kumimoji="0" lang="en-US" sz="850" b="0" i="0" u="none" strike="noStrike" kern="1200" cap="none" spc="100" normalizeH="0" baseline="0" noProof="0">
                    <a:ln>
                      <a:noFill/>
                    </a:ln>
                    <a:solidFill>
                      <a:srgbClr val="6E7679"/>
                    </a:solidFill>
                    <a:effectLst/>
                    <a:uLnTx/>
                    <a:uFillTx/>
                    <a:latin typeface="Arial" panose="020B0604020202020204" pitchFamily="34" charset="0"/>
                    <a:ea typeface="Calibri" panose="020F0502020204030204" pitchFamily="34" charset="0"/>
                    <a:cs typeface="Arial"/>
                  </a:rPr>
                  <a:t> TEXAS </a:t>
                </a:r>
                <a:r>
                  <a:rPr kumimoji="0" lang="en-US" sz="850" b="0" i="0" u="none" strike="noStrike" kern="1200" cap="none" spc="100" normalizeH="0" baseline="0" noProof="0">
                    <a:ln>
                      <a:noFill/>
                    </a:ln>
                    <a:solidFill>
                      <a:srgbClr val="C32032"/>
                    </a:solidFill>
                    <a:effectLst/>
                    <a:uLnTx/>
                    <a:uFillTx/>
                    <a:latin typeface="Arial" panose="020B0604020202020204" pitchFamily="34" charset="0"/>
                    <a:ea typeface="Calibri" panose="020F0502020204030204" pitchFamily="34" charset="0"/>
                    <a:cs typeface="Arial"/>
                  </a:rPr>
                  <a:t>|</a:t>
                </a:r>
                <a:r>
                  <a:rPr kumimoji="0" lang="en-US" sz="850" b="0" i="0" u="none" strike="noStrike" kern="1200" cap="none" spc="100" normalizeH="0" baseline="0" noProof="0">
                    <a:ln>
                      <a:noFill/>
                    </a:ln>
                    <a:solidFill>
                      <a:srgbClr val="6E7679"/>
                    </a:solidFill>
                    <a:effectLst/>
                    <a:uLnTx/>
                    <a:uFillTx/>
                    <a:latin typeface="Arial" panose="020B0604020202020204" pitchFamily="34" charset="0"/>
                    <a:ea typeface="Calibri" panose="020F0502020204030204" pitchFamily="34" charset="0"/>
                    <a:cs typeface="Arial"/>
                  </a:rPr>
                  <a:t> WASHINGTON DC</a:t>
                </a:r>
                <a:endParaRPr kumimoji="0" lang="en-US" sz="850" b="0" i="0" u="none" strike="noStrike" kern="1200" cap="none" spc="0" normalizeH="0" baseline="0" noProof="0">
                  <a:ln>
                    <a:noFill/>
                  </a:ln>
                  <a:solidFill>
                    <a:prstClr val="black"/>
                  </a:solidFill>
                  <a:effectLst/>
                  <a:uLnTx/>
                  <a:uFillTx/>
                  <a:latin typeface="Trebuchet MS" panose="020B0603020202020204"/>
                  <a:cs typeface="Arial"/>
                </a:endParaRPr>
              </a:p>
            </p:txBody>
          </p:sp>
        </p:grpSp>
      </p:grpSp>
    </p:spTree>
    <p:extLst>
      <p:ext uri="{BB962C8B-B14F-4D97-AF65-F5344CB8AC3E}">
        <p14:creationId xmlns:p14="http://schemas.microsoft.com/office/powerpoint/2010/main" val="2414373413"/>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367" y="192738"/>
            <a:ext cx="9515723" cy="1048590"/>
          </a:xfrm>
        </p:spPr>
        <p:txBody>
          <a:bodyPr>
            <a:noAutofit/>
          </a:bodyPr>
          <a:lstStyle/>
          <a:p>
            <a:pPr algn="just"/>
            <a:r>
              <a:rPr lang="en-US" sz="3500" b="1">
                <a:solidFill>
                  <a:srgbClr val="636363"/>
                </a:solidFill>
                <a:latin typeface="Arial" panose="020B0604020202020204" pitchFamily="34" charset="0"/>
                <a:cs typeface="Arial" panose="020B0604020202020204" pitchFamily="34" charset="0"/>
              </a:rPr>
              <a:t>Consolidated Appropriations Act, 2021</a:t>
            </a:r>
            <a:endParaRPr lang="en-US" sz="3500" b="1">
              <a:solidFill>
                <a:schemeClr val="tx1">
                  <a:lumMod val="65000"/>
                  <a:lumOff val="35000"/>
                </a:schemeClr>
              </a:solidFill>
              <a:latin typeface="Arial" panose="020B0604020202020204" pitchFamily="34" charset="0"/>
              <a:cs typeface="Arial" panose="020B0604020202020204" pitchFamily="34" charset="0"/>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4225984" y="6335354"/>
            <a:ext cx="1870016" cy="39889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Content Placeholder 2"/>
          <p:cNvSpPr txBox="1"/>
          <p:nvPr/>
        </p:nvSpPr>
        <p:spPr bwMode="auto">
          <a:xfrm>
            <a:off x="180367" y="951002"/>
            <a:ext cx="9531794" cy="51317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Autofit/>
          </a:bodyPr>
          <a:lstStyle>
            <a:lvl1pPr marL="230188" indent="-230188" algn="l" rtl="0" eaLnBrk="1" fontAlgn="base" hangingPunct="1">
              <a:spcBef>
                <a:spcPct val="20000"/>
              </a:spcBef>
              <a:spcAft>
                <a:spcPct val="0"/>
              </a:spcAft>
              <a:buClr>
                <a:srgbClr val="C00000"/>
              </a:buClr>
              <a:buSzTx/>
              <a:buFont typeface="Arial" panose="020B0604020202020204" pitchFamily="34" charset="0"/>
              <a:buChar char="▼"/>
              <a:defRPr lang="en-US" sz="1800" b="1" kern="1200" smtClean="0">
                <a:solidFill>
                  <a:schemeClr val="tx1">
                    <a:lumMod val="50000"/>
                    <a:lumOff val="50000"/>
                  </a:schemeClr>
                </a:solidFill>
                <a:latin typeface="Arial" panose="020B0604020202020204" pitchFamily="34" charset="0"/>
                <a:ea typeface="+mn-ea"/>
                <a:cs typeface="Arial" panose="020B0604020202020204" pitchFamily="34" charset="0"/>
              </a:defRPr>
            </a:lvl1pPr>
            <a:lvl2pPr marL="742950" indent="-285750" algn="l" rtl="0" eaLnBrk="1" fontAlgn="base" hangingPunct="1">
              <a:spcBef>
                <a:spcPct val="20000"/>
              </a:spcBef>
              <a:spcAft>
                <a:spcPct val="0"/>
              </a:spcAft>
              <a:buClr>
                <a:schemeClr val="tx1">
                  <a:lumMod val="50000"/>
                  <a:lumOff val="50000"/>
                </a:schemeClr>
              </a:buClr>
              <a:buSzPct val="75000"/>
              <a:buFont typeface="Arial" panose="020B0604020202020204" pitchFamily="34" charset="0"/>
              <a:buChar char="▼"/>
              <a:defRPr lang="en-US" sz="1600" b="1" kern="1200" smtClean="0">
                <a:solidFill>
                  <a:schemeClr val="tx1">
                    <a:lumMod val="50000"/>
                    <a:lumOff val="50000"/>
                  </a:schemeClr>
                </a:solidFill>
                <a:latin typeface="+mn-lt"/>
                <a:ea typeface="+mn-ea"/>
                <a:cs typeface="+mn-cs"/>
              </a:defRPr>
            </a:lvl2pPr>
            <a:lvl3pPr marL="1143000" indent="-228600" algn="l" rtl="0" eaLnBrk="1" fontAlgn="base" hangingPunct="1">
              <a:spcBef>
                <a:spcPct val="20000"/>
              </a:spcBef>
              <a:spcAft>
                <a:spcPct val="0"/>
              </a:spcAft>
              <a:buClr>
                <a:schemeClr val="tx1">
                  <a:lumMod val="50000"/>
                  <a:lumOff val="50000"/>
                </a:schemeClr>
              </a:buClr>
              <a:buSzPct val="65000"/>
              <a:buFont typeface="Arial" panose="020B0604020202020204" pitchFamily="34" charset="0"/>
              <a:buChar char="▼"/>
              <a:defRPr lang="en-US" sz="1400" b="1" kern="1200" smtClean="0">
                <a:solidFill>
                  <a:schemeClr val="tx1">
                    <a:lumMod val="50000"/>
                    <a:lumOff val="50000"/>
                  </a:schemeClr>
                </a:solidFill>
                <a:latin typeface="+mn-lt"/>
                <a:ea typeface="+mn-ea"/>
                <a:cs typeface="+mn-cs"/>
              </a:defRPr>
            </a:lvl3pPr>
            <a:lvl4pPr marL="1600200" indent="-228600" algn="l" rtl="0" eaLnBrk="1" fontAlgn="base" hangingPunct="1">
              <a:spcBef>
                <a:spcPct val="20000"/>
              </a:spcBef>
              <a:spcAft>
                <a:spcPct val="0"/>
              </a:spcAft>
              <a:buClr>
                <a:schemeClr val="tx1">
                  <a:lumMod val="50000"/>
                  <a:lumOff val="50000"/>
                </a:schemeClr>
              </a:buClr>
              <a:buSzPct val="65000"/>
              <a:buFont typeface="Arial" panose="020B0604020202020204" pitchFamily="34" charset="0"/>
              <a:buChar char="▼"/>
              <a:defRPr lang="en-US" sz="1200" b="1" kern="1200" smtClean="0">
                <a:solidFill>
                  <a:schemeClr val="tx1">
                    <a:lumMod val="50000"/>
                    <a:lumOff val="50000"/>
                  </a:schemeClr>
                </a:solidFill>
                <a:latin typeface="+mn-lt"/>
                <a:ea typeface="+mn-ea"/>
                <a:cs typeface="+mn-cs"/>
              </a:defRPr>
            </a:lvl4pPr>
            <a:lvl5pPr marL="2057400" indent="-228600" algn="l" rtl="0" eaLnBrk="1" fontAlgn="base" hangingPunct="1">
              <a:spcBef>
                <a:spcPct val="20000"/>
              </a:spcBef>
              <a:spcAft>
                <a:spcPct val="0"/>
              </a:spcAft>
              <a:buClr>
                <a:schemeClr val="tx1">
                  <a:lumMod val="50000"/>
                  <a:lumOff val="50000"/>
                </a:schemeClr>
              </a:buClr>
              <a:buSzPct val="85000"/>
              <a:buFont typeface="Arial" panose="020B0604020202020204" pitchFamily="34" charset="0"/>
              <a:buChar char="▼"/>
              <a:defRPr lang="en-US" sz="1200" b="1" kern="1200">
                <a:solidFill>
                  <a:schemeClr val="tx1">
                    <a:lumMod val="50000"/>
                    <a:lumOff val="50000"/>
                  </a:schemeClr>
                </a:solidFill>
                <a:latin typeface="+mn-lt"/>
                <a:ea typeface="+mn-ea"/>
                <a:cs typeface="+mn-cs"/>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a:lstStyle>
          <a:p>
            <a:pPr>
              <a:defRPr/>
            </a:pPr>
            <a:r>
              <a:rPr lang="en-US" sz="2600">
                <a:solidFill>
                  <a:srgbClr val="636363"/>
                </a:solidFill>
              </a:rPr>
              <a:t>Signed into law on December 27, 2020</a:t>
            </a:r>
          </a:p>
          <a:p>
            <a:pPr lvl="1">
              <a:defRPr/>
            </a:pPr>
            <a:r>
              <a:rPr lang="en-US" sz="2400">
                <a:solidFill>
                  <a:srgbClr val="636363"/>
                </a:solidFill>
              </a:rPr>
              <a:t>After months of (mostly) partisan negotiations and </a:t>
            </a:r>
            <a:r>
              <a:rPr lang="en-US" sz="2600">
                <a:solidFill>
                  <a:srgbClr val="636363"/>
                </a:solidFill>
              </a:rPr>
              <a:t>threat of presidential veto</a:t>
            </a:r>
          </a:p>
          <a:p>
            <a:pPr lvl="1">
              <a:defRPr/>
            </a:pPr>
            <a:r>
              <a:rPr lang="en-US" sz="2400">
                <a:solidFill>
                  <a:srgbClr val="636363"/>
                </a:solidFill>
              </a:rPr>
              <a:t>5,593-page, $1.4 trillion omnibus spending agreement encompasses many different provisions and includes an additional $900 billion in coronavirus relief</a:t>
            </a:r>
          </a:p>
          <a:p>
            <a:pPr>
              <a:defRPr/>
            </a:pPr>
            <a:r>
              <a:rPr lang="en-US" sz="2600">
                <a:solidFill>
                  <a:srgbClr val="636363"/>
                </a:solidFill>
              </a:rPr>
              <a:t>Extension of unemployment benefits, including $300 per week for weeks of unemployment beginning on or after December 26, 2020 and ending before March 14, 2021</a:t>
            </a:r>
          </a:p>
          <a:p>
            <a:pPr>
              <a:defRPr/>
            </a:pPr>
            <a:r>
              <a:rPr lang="en-US" sz="2600">
                <a:solidFill>
                  <a:srgbClr val="636363"/>
                </a:solidFill>
              </a:rPr>
              <a:t>Benefits provisions, including for FSAs and DCAPs</a:t>
            </a:r>
          </a:p>
          <a:p>
            <a:pPr>
              <a:defRPr/>
            </a:pPr>
            <a:r>
              <a:rPr lang="en-US" sz="2600">
                <a:solidFill>
                  <a:srgbClr val="636363"/>
                </a:solidFill>
              </a:rPr>
              <a:t>Extension of employer tax credits, including Employee Retention Tax Credits and FFCRA Tax Credits</a:t>
            </a:r>
          </a:p>
          <a:p>
            <a:pPr>
              <a:defRPr/>
            </a:pPr>
            <a:endParaRPr lang="en-US" sz="2600">
              <a:solidFill>
                <a:srgbClr val="636363"/>
              </a:solidFill>
            </a:endParaRPr>
          </a:p>
        </p:txBody>
      </p:sp>
    </p:spTree>
    <p:extLst>
      <p:ext uri="{BB962C8B-B14F-4D97-AF65-F5344CB8AC3E}">
        <p14:creationId xmlns:p14="http://schemas.microsoft.com/office/powerpoint/2010/main" val="1332261401"/>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367" y="192738"/>
            <a:ext cx="9515723" cy="1048590"/>
          </a:xfrm>
        </p:spPr>
        <p:txBody>
          <a:bodyPr>
            <a:noAutofit/>
          </a:bodyPr>
          <a:lstStyle/>
          <a:p>
            <a:pPr algn="just"/>
            <a:r>
              <a:rPr lang="en-US" sz="3000" b="1" kern="0">
                <a:solidFill>
                  <a:schemeClr val="tx1">
                    <a:lumMod val="65000"/>
                    <a:lumOff val="35000"/>
                  </a:schemeClr>
                </a:solidFill>
                <a:latin typeface="Arial" panose="020B0604020202020204" pitchFamily="34" charset="0"/>
                <a:cs typeface="Arial" panose="020B0604020202020204" pitchFamily="34" charset="0"/>
              </a:rPr>
              <a:t>FFCRA Update</a:t>
            </a:r>
            <a:endParaRPr lang="en-US" sz="3000">
              <a:solidFill>
                <a:schemeClr val="tx1">
                  <a:lumMod val="65000"/>
                  <a:lumOff val="35000"/>
                </a:schemeClr>
              </a:solidFill>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4225984" y="6335354"/>
            <a:ext cx="1870016" cy="39889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Content Placeholder 2"/>
          <p:cNvSpPr txBox="1"/>
          <p:nvPr/>
        </p:nvSpPr>
        <p:spPr bwMode="auto">
          <a:xfrm>
            <a:off x="180367" y="951002"/>
            <a:ext cx="9531794" cy="51317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Autofit/>
          </a:bodyPr>
          <a:lstStyle>
            <a:lvl1pPr marL="230188" indent="-230188" algn="l" rtl="0" eaLnBrk="1" fontAlgn="base" hangingPunct="1">
              <a:spcBef>
                <a:spcPct val="20000"/>
              </a:spcBef>
              <a:spcAft>
                <a:spcPct val="0"/>
              </a:spcAft>
              <a:buClr>
                <a:srgbClr val="C00000"/>
              </a:buClr>
              <a:buSzTx/>
              <a:buFont typeface="Arial" panose="020B0604020202020204" pitchFamily="34" charset="0"/>
              <a:buChar char="▼"/>
              <a:defRPr lang="en-US" sz="1800" b="1" kern="1200" smtClean="0">
                <a:solidFill>
                  <a:schemeClr val="tx1">
                    <a:lumMod val="50000"/>
                    <a:lumOff val="50000"/>
                  </a:schemeClr>
                </a:solidFill>
                <a:latin typeface="Arial" panose="020B0604020202020204" pitchFamily="34" charset="0"/>
                <a:ea typeface="+mn-ea"/>
                <a:cs typeface="Arial" panose="020B0604020202020204" pitchFamily="34" charset="0"/>
              </a:defRPr>
            </a:lvl1pPr>
            <a:lvl2pPr marL="742950" indent="-285750" algn="l" rtl="0" eaLnBrk="1" fontAlgn="base" hangingPunct="1">
              <a:spcBef>
                <a:spcPct val="20000"/>
              </a:spcBef>
              <a:spcAft>
                <a:spcPct val="0"/>
              </a:spcAft>
              <a:buClr>
                <a:schemeClr val="tx1">
                  <a:lumMod val="50000"/>
                  <a:lumOff val="50000"/>
                </a:schemeClr>
              </a:buClr>
              <a:buSzPct val="75000"/>
              <a:buFont typeface="Arial" panose="020B0604020202020204" pitchFamily="34" charset="0"/>
              <a:buChar char="▼"/>
              <a:defRPr lang="en-US" sz="1600" b="1" kern="1200" smtClean="0">
                <a:solidFill>
                  <a:schemeClr val="tx1">
                    <a:lumMod val="50000"/>
                    <a:lumOff val="50000"/>
                  </a:schemeClr>
                </a:solidFill>
                <a:latin typeface="+mn-lt"/>
                <a:ea typeface="+mn-ea"/>
                <a:cs typeface="+mn-cs"/>
              </a:defRPr>
            </a:lvl2pPr>
            <a:lvl3pPr marL="1143000" indent="-228600" algn="l" rtl="0" eaLnBrk="1" fontAlgn="base" hangingPunct="1">
              <a:spcBef>
                <a:spcPct val="20000"/>
              </a:spcBef>
              <a:spcAft>
                <a:spcPct val="0"/>
              </a:spcAft>
              <a:buClr>
                <a:schemeClr val="tx1">
                  <a:lumMod val="50000"/>
                  <a:lumOff val="50000"/>
                </a:schemeClr>
              </a:buClr>
              <a:buSzPct val="65000"/>
              <a:buFont typeface="Arial" panose="020B0604020202020204" pitchFamily="34" charset="0"/>
              <a:buChar char="▼"/>
              <a:defRPr lang="en-US" sz="1400" b="1" kern="1200" smtClean="0">
                <a:solidFill>
                  <a:schemeClr val="tx1">
                    <a:lumMod val="50000"/>
                    <a:lumOff val="50000"/>
                  </a:schemeClr>
                </a:solidFill>
                <a:latin typeface="+mn-lt"/>
                <a:ea typeface="+mn-ea"/>
                <a:cs typeface="+mn-cs"/>
              </a:defRPr>
            </a:lvl3pPr>
            <a:lvl4pPr marL="1600200" indent="-228600" algn="l" rtl="0" eaLnBrk="1" fontAlgn="base" hangingPunct="1">
              <a:spcBef>
                <a:spcPct val="20000"/>
              </a:spcBef>
              <a:spcAft>
                <a:spcPct val="0"/>
              </a:spcAft>
              <a:buClr>
                <a:schemeClr val="tx1">
                  <a:lumMod val="50000"/>
                  <a:lumOff val="50000"/>
                </a:schemeClr>
              </a:buClr>
              <a:buSzPct val="65000"/>
              <a:buFont typeface="Arial" panose="020B0604020202020204" pitchFamily="34" charset="0"/>
              <a:buChar char="▼"/>
              <a:defRPr lang="en-US" sz="1200" b="1" kern="1200" smtClean="0">
                <a:solidFill>
                  <a:schemeClr val="tx1">
                    <a:lumMod val="50000"/>
                    <a:lumOff val="50000"/>
                  </a:schemeClr>
                </a:solidFill>
                <a:latin typeface="+mn-lt"/>
                <a:ea typeface="+mn-ea"/>
                <a:cs typeface="+mn-cs"/>
              </a:defRPr>
            </a:lvl4pPr>
            <a:lvl5pPr marL="2057400" indent="-228600" algn="l" rtl="0" eaLnBrk="1" fontAlgn="base" hangingPunct="1">
              <a:spcBef>
                <a:spcPct val="20000"/>
              </a:spcBef>
              <a:spcAft>
                <a:spcPct val="0"/>
              </a:spcAft>
              <a:buClr>
                <a:schemeClr val="tx1">
                  <a:lumMod val="50000"/>
                  <a:lumOff val="50000"/>
                </a:schemeClr>
              </a:buClr>
              <a:buSzPct val="85000"/>
              <a:buFont typeface="Arial" panose="020B0604020202020204" pitchFamily="34" charset="0"/>
              <a:buChar char="▼"/>
              <a:defRPr lang="en-US" sz="1200" b="1" kern="1200">
                <a:solidFill>
                  <a:schemeClr val="tx1">
                    <a:lumMod val="50000"/>
                    <a:lumOff val="50000"/>
                  </a:schemeClr>
                </a:solidFill>
                <a:latin typeface="+mn-lt"/>
                <a:ea typeface="+mn-ea"/>
                <a:cs typeface="+mn-cs"/>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a:lstStyle>
          <a:p>
            <a:pPr>
              <a:defRPr/>
            </a:pPr>
            <a:r>
              <a:rPr lang="en-US" sz="2600">
                <a:solidFill>
                  <a:srgbClr val="636363"/>
                </a:solidFill>
              </a:rPr>
              <a:t>The requirement for employers with fewer than 500 employees to provide </a:t>
            </a:r>
            <a:r>
              <a:rPr lang="en-US" sz="2600">
                <a:solidFill>
                  <a:schemeClr val="accent2"/>
                </a:solidFill>
              </a:rPr>
              <a:t>FFCRA leave and benefits </a:t>
            </a:r>
            <a:r>
              <a:rPr lang="en-US" sz="2600" u="sng">
                <a:solidFill>
                  <a:schemeClr val="accent2"/>
                </a:solidFill>
              </a:rPr>
              <a:t>ended</a:t>
            </a:r>
            <a:r>
              <a:rPr lang="en-US" sz="2600">
                <a:solidFill>
                  <a:schemeClr val="accent2"/>
                </a:solidFill>
              </a:rPr>
              <a:t> on 12/31/20</a:t>
            </a:r>
          </a:p>
          <a:p>
            <a:pPr>
              <a:defRPr/>
            </a:pPr>
            <a:endParaRPr lang="en-US" sz="2600">
              <a:solidFill>
                <a:srgbClr val="636363"/>
              </a:solidFill>
            </a:endParaRPr>
          </a:p>
          <a:p>
            <a:pPr>
              <a:defRPr/>
            </a:pPr>
            <a:r>
              <a:rPr lang="en-US" sz="2600">
                <a:solidFill>
                  <a:schemeClr val="accent2"/>
                </a:solidFill>
              </a:rPr>
              <a:t>Effect of Year-End Stimulus Bill</a:t>
            </a:r>
          </a:p>
          <a:p>
            <a:pPr lvl="1">
              <a:defRPr/>
            </a:pPr>
            <a:r>
              <a:rPr lang="en-US" sz="2400">
                <a:solidFill>
                  <a:srgbClr val="636363"/>
                </a:solidFill>
                <a:latin typeface="Arial" panose="020B0604020202020204" pitchFamily="34" charset="0"/>
                <a:cs typeface="Arial" panose="020B0604020202020204" pitchFamily="34" charset="0"/>
              </a:rPr>
              <a:t>The year-end stimulus legislation signed by the President on 12/27/20 </a:t>
            </a:r>
            <a:r>
              <a:rPr lang="en-US" sz="2400" u="sng">
                <a:solidFill>
                  <a:schemeClr val="accent2"/>
                </a:solidFill>
                <a:latin typeface="Arial" panose="020B0604020202020204" pitchFamily="34" charset="0"/>
                <a:cs typeface="Arial" panose="020B0604020202020204" pitchFamily="34" charset="0"/>
              </a:rPr>
              <a:t>did not extend</a:t>
            </a:r>
            <a:r>
              <a:rPr lang="en-US" sz="2400">
                <a:solidFill>
                  <a:schemeClr val="accent2"/>
                </a:solidFill>
                <a:latin typeface="Arial" panose="020B0604020202020204" pitchFamily="34" charset="0"/>
                <a:cs typeface="Arial" panose="020B0604020202020204" pitchFamily="34" charset="0"/>
              </a:rPr>
              <a:t> FFCRA</a:t>
            </a:r>
          </a:p>
          <a:p>
            <a:pPr lvl="1">
              <a:defRPr/>
            </a:pPr>
            <a:r>
              <a:rPr lang="en-US" sz="2400">
                <a:solidFill>
                  <a:srgbClr val="636363"/>
                </a:solidFill>
                <a:latin typeface="Arial" panose="020B0604020202020204" pitchFamily="34" charset="0"/>
                <a:cs typeface="Arial" panose="020B0604020202020204" pitchFamily="34" charset="0"/>
              </a:rPr>
              <a:t>It did, however, </a:t>
            </a:r>
            <a:r>
              <a:rPr lang="en-US" sz="2400">
                <a:solidFill>
                  <a:schemeClr val="accent2"/>
                </a:solidFill>
                <a:latin typeface="Arial" panose="020B0604020202020204" pitchFamily="34" charset="0"/>
                <a:cs typeface="Arial" panose="020B0604020202020204" pitchFamily="34" charset="0"/>
              </a:rPr>
              <a:t>re-authorize the same payroll tax credits through 3/31/21 </a:t>
            </a:r>
            <a:r>
              <a:rPr lang="en-US" sz="2400">
                <a:solidFill>
                  <a:srgbClr val="636363"/>
                </a:solidFill>
                <a:latin typeface="Arial" panose="020B0604020202020204" pitchFamily="34" charset="0"/>
                <a:cs typeface="Arial" panose="020B0604020202020204" pitchFamily="34" charset="0"/>
              </a:rPr>
              <a:t>for employers who </a:t>
            </a:r>
            <a:r>
              <a:rPr lang="en-US" sz="2400" u="sng">
                <a:solidFill>
                  <a:schemeClr val="accent2"/>
                </a:solidFill>
                <a:latin typeface="Arial" panose="020B0604020202020204" pitchFamily="34" charset="0"/>
                <a:cs typeface="Arial" panose="020B0604020202020204" pitchFamily="34" charset="0"/>
              </a:rPr>
              <a:t>voluntarily offer FFCRA leave and benefits</a:t>
            </a:r>
          </a:p>
        </p:txBody>
      </p:sp>
    </p:spTree>
    <p:extLst>
      <p:ext uri="{BB962C8B-B14F-4D97-AF65-F5344CB8AC3E}">
        <p14:creationId xmlns:p14="http://schemas.microsoft.com/office/powerpoint/2010/main" val="3344838817"/>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367" y="192738"/>
            <a:ext cx="9515723" cy="1048590"/>
          </a:xfrm>
        </p:spPr>
        <p:txBody>
          <a:bodyPr>
            <a:noAutofit/>
          </a:bodyPr>
          <a:lstStyle/>
          <a:p>
            <a:pPr algn="just"/>
            <a:r>
              <a:rPr lang="en-US" sz="3000" b="1" kern="0">
                <a:solidFill>
                  <a:schemeClr val="tx1">
                    <a:lumMod val="65000"/>
                    <a:lumOff val="35000"/>
                  </a:schemeClr>
                </a:solidFill>
                <a:latin typeface="Arial" panose="020B0604020202020204" pitchFamily="34" charset="0"/>
                <a:cs typeface="Arial" panose="020B0604020202020204" pitchFamily="34" charset="0"/>
              </a:rPr>
              <a:t>FFCRA Update cont’d</a:t>
            </a:r>
            <a:endParaRPr lang="en-US" sz="3000">
              <a:solidFill>
                <a:schemeClr val="tx1">
                  <a:lumMod val="65000"/>
                  <a:lumOff val="35000"/>
                </a:schemeClr>
              </a:solidFill>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4225984" y="6335354"/>
            <a:ext cx="1870016" cy="39889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Content Placeholder 2"/>
          <p:cNvSpPr txBox="1"/>
          <p:nvPr/>
        </p:nvSpPr>
        <p:spPr bwMode="auto">
          <a:xfrm>
            <a:off x="395095" y="831732"/>
            <a:ext cx="9531794" cy="60262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Autofit/>
          </a:bodyPr>
          <a:lstStyle>
            <a:lvl1pPr marL="230188" indent="-230188" algn="l" rtl="0" eaLnBrk="1" fontAlgn="base" hangingPunct="1">
              <a:spcBef>
                <a:spcPct val="20000"/>
              </a:spcBef>
              <a:spcAft>
                <a:spcPct val="0"/>
              </a:spcAft>
              <a:buClr>
                <a:srgbClr val="C00000"/>
              </a:buClr>
              <a:buSzTx/>
              <a:buFont typeface="Arial" panose="020B0604020202020204" pitchFamily="34" charset="0"/>
              <a:buChar char="▼"/>
              <a:defRPr lang="en-US" sz="1800" b="1" kern="1200" smtClean="0">
                <a:solidFill>
                  <a:schemeClr val="tx1">
                    <a:lumMod val="50000"/>
                    <a:lumOff val="50000"/>
                  </a:schemeClr>
                </a:solidFill>
                <a:latin typeface="Arial" panose="020B0604020202020204" pitchFamily="34" charset="0"/>
                <a:ea typeface="+mn-ea"/>
                <a:cs typeface="Arial" panose="020B0604020202020204" pitchFamily="34" charset="0"/>
              </a:defRPr>
            </a:lvl1pPr>
            <a:lvl2pPr marL="742950" indent="-285750" algn="l" rtl="0" eaLnBrk="1" fontAlgn="base" hangingPunct="1">
              <a:spcBef>
                <a:spcPct val="20000"/>
              </a:spcBef>
              <a:spcAft>
                <a:spcPct val="0"/>
              </a:spcAft>
              <a:buClr>
                <a:schemeClr val="tx1">
                  <a:lumMod val="50000"/>
                  <a:lumOff val="50000"/>
                </a:schemeClr>
              </a:buClr>
              <a:buSzPct val="75000"/>
              <a:buFont typeface="Arial" panose="020B0604020202020204" pitchFamily="34" charset="0"/>
              <a:buChar char="▼"/>
              <a:defRPr lang="en-US" sz="1600" b="1" kern="1200" smtClean="0">
                <a:solidFill>
                  <a:schemeClr val="tx1">
                    <a:lumMod val="50000"/>
                    <a:lumOff val="50000"/>
                  </a:schemeClr>
                </a:solidFill>
                <a:latin typeface="+mn-lt"/>
                <a:ea typeface="+mn-ea"/>
                <a:cs typeface="+mn-cs"/>
              </a:defRPr>
            </a:lvl2pPr>
            <a:lvl3pPr marL="1143000" indent="-228600" algn="l" rtl="0" eaLnBrk="1" fontAlgn="base" hangingPunct="1">
              <a:spcBef>
                <a:spcPct val="20000"/>
              </a:spcBef>
              <a:spcAft>
                <a:spcPct val="0"/>
              </a:spcAft>
              <a:buClr>
                <a:schemeClr val="tx1">
                  <a:lumMod val="50000"/>
                  <a:lumOff val="50000"/>
                </a:schemeClr>
              </a:buClr>
              <a:buSzPct val="65000"/>
              <a:buFont typeface="Arial" panose="020B0604020202020204" pitchFamily="34" charset="0"/>
              <a:buChar char="▼"/>
              <a:defRPr lang="en-US" sz="1400" b="1" kern="1200" smtClean="0">
                <a:solidFill>
                  <a:schemeClr val="tx1">
                    <a:lumMod val="50000"/>
                    <a:lumOff val="50000"/>
                  </a:schemeClr>
                </a:solidFill>
                <a:latin typeface="+mn-lt"/>
                <a:ea typeface="+mn-ea"/>
                <a:cs typeface="+mn-cs"/>
              </a:defRPr>
            </a:lvl3pPr>
            <a:lvl4pPr marL="1600200" indent="-228600" algn="l" rtl="0" eaLnBrk="1" fontAlgn="base" hangingPunct="1">
              <a:spcBef>
                <a:spcPct val="20000"/>
              </a:spcBef>
              <a:spcAft>
                <a:spcPct val="0"/>
              </a:spcAft>
              <a:buClr>
                <a:schemeClr val="tx1">
                  <a:lumMod val="50000"/>
                  <a:lumOff val="50000"/>
                </a:schemeClr>
              </a:buClr>
              <a:buSzPct val="65000"/>
              <a:buFont typeface="Arial" panose="020B0604020202020204" pitchFamily="34" charset="0"/>
              <a:buChar char="▼"/>
              <a:defRPr lang="en-US" sz="1200" b="1" kern="1200" smtClean="0">
                <a:solidFill>
                  <a:schemeClr val="tx1">
                    <a:lumMod val="50000"/>
                    <a:lumOff val="50000"/>
                  </a:schemeClr>
                </a:solidFill>
                <a:latin typeface="+mn-lt"/>
                <a:ea typeface="+mn-ea"/>
                <a:cs typeface="+mn-cs"/>
              </a:defRPr>
            </a:lvl4pPr>
            <a:lvl5pPr marL="2057400" indent="-228600" algn="l" rtl="0" eaLnBrk="1" fontAlgn="base" hangingPunct="1">
              <a:spcBef>
                <a:spcPct val="20000"/>
              </a:spcBef>
              <a:spcAft>
                <a:spcPct val="0"/>
              </a:spcAft>
              <a:buClr>
                <a:schemeClr val="tx1">
                  <a:lumMod val="50000"/>
                  <a:lumOff val="50000"/>
                </a:schemeClr>
              </a:buClr>
              <a:buSzPct val="85000"/>
              <a:buFont typeface="Arial" panose="020B0604020202020204" pitchFamily="34" charset="0"/>
              <a:buChar char="▼"/>
              <a:defRPr lang="en-US" sz="1200" b="1" kern="1200">
                <a:solidFill>
                  <a:schemeClr val="tx1">
                    <a:lumMod val="50000"/>
                    <a:lumOff val="50000"/>
                  </a:schemeClr>
                </a:solidFill>
                <a:latin typeface="+mn-lt"/>
                <a:ea typeface="+mn-ea"/>
                <a:cs typeface="+mn-cs"/>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a:lstStyle>
          <a:p>
            <a:pPr>
              <a:defRPr/>
            </a:pPr>
            <a:r>
              <a:rPr sz="2800">
                <a:solidFill>
                  <a:srgbClr val="AC0000"/>
                </a:solidFill>
              </a:rPr>
              <a:t>What Must Employers Do to Receive 2021 FFCRA Tax Credits?</a:t>
            </a:r>
          </a:p>
          <a:p>
            <a:pPr lvl="1">
              <a:defRPr/>
            </a:pPr>
            <a:r>
              <a:rPr lang="en-US" sz="2600">
                <a:solidFill>
                  <a:schemeClr val="accent1"/>
                </a:solidFill>
                <a:latin typeface="Arial" panose="020B0604020202020204" pitchFamily="34" charset="0"/>
                <a:cs typeface="Arial" panose="020B0604020202020204" pitchFamily="34" charset="0"/>
              </a:rPr>
              <a:t>Employers who want to continue to receive payroll tax credits for providing FFCRA benefits </a:t>
            </a:r>
            <a:r>
              <a:rPr lang="en-US" sz="2600">
                <a:solidFill>
                  <a:srgbClr val="AC0000"/>
                </a:solidFill>
                <a:latin typeface="Arial" panose="020B0604020202020204" pitchFamily="34" charset="0"/>
                <a:cs typeface="Arial" panose="020B0604020202020204" pitchFamily="34" charset="0"/>
              </a:rPr>
              <a:t>must continue to provide those benefits as authorized </a:t>
            </a:r>
            <a:r>
              <a:rPr lang="en-US" sz="2600" u="sng">
                <a:solidFill>
                  <a:srgbClr val="AC0000"/>
                </a:solidFill>
                <a:latin typeface="Arial" panose="020B0604020202020204" pitchFamily="34" charset="0"/>
                <a:cs typeface="Arial" panose="020B0604020202020204" pitchFamily="34" charset="0"/>
              </a:rPr>
              <a:t>under the original FFCRA</a:t>
            </a:r>
          </a:p>
          <a:p>
            <a:pPr lvl="2">
              <a:defRPr/>
            </a:pPr>
            <a:r>
              <a:rPr lang="en-US" sz="2200">
                <a:solidFill>
                  <a:schemeClr val="accent1"/>
                </a:solidFill>
                <a:latin typeface="Arial" panose="020B0604020202020204" pitchFamily="34" charset="0"/>
                <a:cs typeface="Arial" panose="020B0604020202020204" pitchFamily="34" charset="0"/>
              </a:rPr>
              <a:t>The relief package </a:t>
            </a:r>
            <a:r>
              <a:rPr lang="en-US" sz="2200">
                <a:solidFill>
                  <a:srgbClr val="AC0000"/>
                </a:solidFill>
                <a:latin typeface="Arial" panose="020B0604020202020204" pitchFamily="34" charset="0"/>
                <a:cs typeface="Arial" panose="020B0604020202020204" pitchFamily="34" charset="0"/>
              </a:rPr>
              <a:t>does not change anything about the FFCRA benefit</a:t>
            </a:r>
            <a:r>
              <a:rPr lang="en-US" sz="2200">
                <a:solidFill>
                  <a:schemeClr val="accent1"/>
                </a:solidFill>
                <a:latin typeface="Arial" panose="020B0604020202020204" pitchFamily="34" charset="0"/>
                <a:cs typeface="Arial" panose="020B0604020202020204" pitchFamily="34" charset="0"/>
              </a:rPr>
              <a:t>, i.e. (1) qualifying reasons, (2) caps on paid benefits, or (3) duration or amount of available leave</a:t>
            </a:r>
          </a:p>
          <a:p>
            <a:pPr lvl="2">
              <a:defRPr/>
            </a:pPr>
            <a:r>
              <a:rPr lang="en-US" sz="2200">
                <a:solidFill>
                  <a:schemeClr val="accent1"/>
                </a:solidFill>
                <a:latin typeface="Arial" panose="020B0604020202020204" pitchFamily="34" charset="0"/>
                <a:cs typeface="Arial" panose="020B0604020202020204" pitchFamily="34" charset="0"/>
              </a:rPr>
              <a:t>Under the original FFCRA, full time employees are entitled to a one-time allotment of 80 hours of EPSL, 12 weeks of EFMLA. Under the relief bill, an employer </a:t>
            </a:r>
            <a:r>
              <a:rPr lang="en-US" sz="2200" u="sng">
                <a:solidFill>
                  <a:srgbClr val="AC0000"/>
                </a:solidFill>
                <a:latin typeface="Arial" panose="020B0604020202020204" pitchFamily="34" charset="0"/>
                <a:cs typeface="Arial" panose="020B0604020202020204" pitchFamily="34" charset="0"/>
              </a:rPr>
              <a:t>is not entitled to a second tax credit for an employee taking leave in 2021, when that employee already took leave in 2020</a:t>
            </a:r>
            <a:r>
              <a:rPr lang="en-US" sz="2200">
                <a:solidFill>
                  <a:schemeClr val="accent1"/>
                </a:solidFill>
                <a:latin typeface="Arial" panose="020B0604020202020204" pitchFamily="34" charset="0"/>
                <a:cs typeface="Arial" panose="020B0604020202020204" pitchFamily="34" charset="0"/>
              </a:rPr>
              <a:t>.</a:t>
            </a:r>
            <a:endParaRPr sz="2200">
              <a:solidFill>
                <a:schemeClr val="accent1"/>
              </a:solidFill>
              <a:latin typeface="Arial" panose="020B0604020202020204" pitchFamily="34" charset="0"/>
              <a:cs typeface="Arial" panose="020B0604020202020204" pitchFamily="34" charset="0"/>
            </a:endParaRPr>
          </a:p>
          <a:p>
            <a:pPr lvl="1">
              <a:defRPr/>
            </a:pPr>
            <a:endParaRPr sz="2200">
              <a:solidFill>
                <a:srgbClr val="636363"/>
              </a:solidFill>
              <a:latin typeface="Arial" panose="020B0604020202020204" pitchFamily="34" charset="0"/>
            </a:endParaRPr>
          </a:p>
        </p:txBody>
      </p:sp>
    </p:spTree>
    <p:extLst>
      <p:ext uri="{BB962C8B-B14F-4D97-AF65-F5344CB8AC3E}">
        <p14:creationId xmlns:p14="http://schemas.microsoft.com/office/powerpoint/2010/main" val="3184335997"/>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367" y="192738"/>
            <a:ext cx="9515723" cy="1048590"/>
          </a:xfrm>
        </p:spPr>
        <p:txBody>
          <a:bodyPr>
            <a:noAutofit/>
          </a:bodyPr>
          <a:lstStyle/>
          <a:p>
            <a:pPr algn="just"/>
            <a:r>
              <a:rPr lang="en-US" sz="3000" b="1" kern="0">
                <a:solidFill>
                  <a:schemeClr val="tx1">
                    <a:lumMod val="65000"/>
                    <a:lumOff val="35000"/>
                  </a:schemeClr>
                </a:solidFill>
                <a:latin typeface="Arial" panose="020B0604020202020204" pitchFamily="34" charset="0"/>
                <a:cs typeface="Arial" panose="020B0604020202020204" pitchFamily="34" charset="0"/>
              </a:rPr>
              <a:t>FFCRA Update cont’d</a:t>
            </a:r>
            <a:endParaRPr lang="en-US" sz="3000">
              <a:solidFill>
                <a:schemeClr val="tx1">
                  <a:lumMod val="65000"/>
                  <a:lumOff val="35000"/>
                </a:schemeClr>
              </a:solidFill>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4225984" y="6335354"/>
            <a:ext cx="1870016" cy="39889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Content Placeholder 2"/>
          <p:cNvSpPr txBox="1"/>
          <p:nvPr/>
        </p:nvSpPr>
        <p:spPr bwMode="auto">
          <a:xfrm>
            <a:off x="302330" y="775208"/>
            <a:ext cx="9531794" cy="60262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Autofit/>
          </a:bodyPr>
          <a:lstStyle>
            <a:lvl1pPr marL="230188" indent="-230188" algn="l" rtl="0" eaLnBrk="1" fontAlgn="base" hangingPunct="1">
              <a:spcBef>
                <a:spcPct val="20000"/>
              </a:spcBef>
              <a:spcAft>
                <a:spcPct val="0"/>
              </a:spcAft>
              <a:buClr>
                <a:srgbClr val="C00000"/>
              </a:buClr>
              <a:buSzTx/>
              <a:buFont typeface="Arial" panose="020B0604020202020204" pitchFamily="34" charset="0"/>
              <a:buChar char="▼"/>
              <a:defRPr lang="en-US" sz="1800" b="1" kern="1200" smtClean="0">
                <a:solidFill>
                  <a:schemeClr val="tx1">
                    <a:lumMod val="50000"/>
                    <a:lumOff val="50000"/>
                  </a:schemeClr>
                </a:solidFill>
                <a:latin typeface="Arial" panose="020B0604020202020204" pitchFamily="34" charset="0"/>
                <a:ea typeface="+mn-ea"/>
                <a:cs typeface="Arial" panose="020B0604020202020204" pitchFamily="34" charset="0"/>
              </a:defRPr>
            </a:lvl1pPr>
            <a:lvl2pPr marL="742950" indent="-285750" algn="l" rtl="0" eaLnBrk="1" fontAlgn="base" hangingPunct="1">
              <a:spcBef>
                <a:spcPct val="20000"/>
              </a:spcBef>
              <a:spcAft>
                <a:spcPct val="0"/>
              </a:spcAft>
              <a:buClr>
                <a:schemeClr val="tx1">
                  <a:lumMod val="50000"/>
                  <a:lumOff val="50000"/>
                </a:schemeClr>
              </a:buClr>
              <a:buSzPct val="75000"/>
              <a:buFont typeface="Arial" panose="020B0604020202020204" pitchFamily="34" charset="0"/>
              <a:buChar char="▼"/>
              <a:defRPr lang="en-US" sz="1600" b="1" kern="1200" smtClean="0">
                <a:solidFill>
                  <a:schemeClr val="tx1">
                    <a:lumMod val="50000"/>
                    <a:lumOff val="50000"/>
                  </a:schemeClr>
                </a:solidFill>
                <a:latin typeface="+mn-lt"/>
                <a:ea typeface="+mn-ea"/>
                <a:cs typeface="+mn-cs"/>
              </a:defRPr>
            </a:lvl2pPr>
            <a:lvl3pPr marL="1143000" indent="-228600" algn="l" rtl="0" eaLnBrk="1" fontAlgn="base" hangingPunct="1">
              <a:spcBef>
                <a:spcPct val="20000"/>
              </a:spcBef>
              <a:spcAft>
                <a:spcPct val="0"/>
              </a:spcAft>
              <a:buClr>
                <a:schemeClr val="tx1">
                  <a:lumMod val="50000"/>
                  <a:lumOff val="50000"/>
                </a:schemeClr>
              </a:buClr>
              <a:buSzPct val="65000"/>
              <a:buFont typeface="Arial" panose="020B0604020202020204" pitchFamily="34" charset="0"/>
              <a:buChar char="▼"/>
              <a:defRPr lang="en-US" sz="1400" b="1" kern="1200" smtClean="0">
                <a:solidFill>
                  <a:schemeClr val="tx1">
                    <a:lumMod val="50000"/>
                    <a:lumOff val="50000"/>
                  </a:schemeClr>
                </a:solidFill>
                <a:latin typeface="+mn-lt"/>
                <a:ea typeface="+mn-ea"/>
                <a:cs typeface="+mn-cs"/>
              </a:defRPr>
            </a:lvl3pPr>
            <a:lvl4pPr marL="1600200" indent="-228600" algn="l" rtl="0" eaLnBrk="1" fontAlgn="base" hangingPunct="1">
              <a:spcBef>
                <a:spcPct val="20000"/>
              </a:spcBef>
              <a:spcAft>
                <a:spcPct val="0"/>
              </a:spcAft>
              <a:buClr>
                <a:schemeClr val="tx1">
                  <a:lumMod val="50000"/>
                  <a:lumOff val="50000"/>
                </a:schemeClr>
              </a:buClr>
              <a:buSzPct val="65000"/>
              <a:buFont typeface="Arial" panose="020B0604020202020204" pitchFamily="34" charset="0"/>
              <a:buChar char="▼"/>
              <a:defRPr lang="en-US" sz="1200" b="1" kern="1200" smtClean="0">
                <a:solidFill>
                  <a:schemeClr val="tx1">
                    <a:lumMod val="50000"/>
                    <a:lumOff val="50000"/>
                  </a:schemeClr>
                </a:solidFill>
                <a:latin typeface="+mn-lt"/>
                <a:ea typeface="+mn-ea"/>
                <a:cs typeface="+mn-cs"/>
              </a:defRPr>
            </a:lvl4pPr>
            <a:lvl5pPr marL="2057400" indent="-228600" algn="l" rtl="0" eaLnBrk="1" fontAlgn="base" hangingPunct="1">
              <a:spcBef>
                <a:spcPct val="20000"/>
              </a:spcBef>
              <a:spcAft>
                <a:spcPct val="0"/>
              </a:spcAft>
              <a:buClr>
                <a:schemeClr val="tx1">
                  <a:lumMod val="50000"/>
                  <a:lumOff val="50000"/>
                </a:schemeClr>
              </a:buClr>
              <a:buSzPct val="85000"/>
              <a:buFont typeface="Arial" panose="020B0604020202020204" pitchFamily="34" charset="0"/>
              <a:buChar char="▼"/>
              <a:defRPr lang="en-US" sz="1200" b="1" kern="1200">
                <a:solidFill>
                  <a:schemeClr val="tx1">
                    <a:lumMod val="50000"/>
                    <a:lumOff val="50000"/>
                  </a:schemeClr>
                </a:solidFill>
                <a:latin typeface="+mn-lt"/>
                <a:ea typeface="+mn-ea"/>
                <a:cs typeface="+mn-cs"/>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a:lstStyle>
          <a:p>
            <a:pPr>
              <a:defRPr/>
            </a:pPr>
            <a:r>
              <a:rPr sz="2400">
                <a:solidFill>
                  <a:srgbClr val="AC0000"/>
                </a:solidFill>
              </a:rPr>
              <a:t>FMLA/EFMLA Extension Caveats?</a:t>
            </a:r>
          </a:p>
          <a:p>
            <a:pPr lvl="1">
              <a:defRPr/>
            </a:pPr>
            <a:r>
              <a:rPr lang="en-US" sz="2400">
                <a:solidFill>
                  <a:schemeClr val="accent1"/>
                </a:solidFill>
                <a:latin typeface="Arial" panose="020B0604020202020204" pitchFamily="34" charset="0"/>
                <a:cs typeface="Arial" panose="020B0604020202020204" pitchFamily="34" charset="0"/>
              </a:rPr>
              <a:t>It seems </a:t>
            </a:r>
            <a:r>
              <a:rPr lang="en-US" sz="2400" u="sng">
                <a:solidFill>
                  <a:srgbClr val="AC0000"/>
                </a:solidFill>
                <a:latin typeface="Arial" panose="020B0604020202020204" pitchFamily="34" charset="0"/>
                <a:cs typeface="Arial" panose="020B0604020202020204" pitchFamily="34" charset="0"/>
              </a:rPr>
              <a:t>possible</a:t>
            </a:r>
            <a:r>
              <a:rPr lang="en-US" sz="2400">
                <a:solidFill>
                  <a:schemeClr val="accent1"/>
                </a:solidFill>
                <a:latin typeface="Arial" panose="020B0604020202020204" pitchFamily="34" charset="0"/>
                <a:cs typeface="Arial" panose="020B0604020202020204" pitchFamily="34" charset="0"/>
              </a:rPr>
              <a:t> that an employer may be able to provide a new, additional paid EFMLA benefit in 2020 and still receive tax credits through 3/31/21</a:t>
            </a:r>
          </a:p>
          <a:p>
            <a:pPr lvl="1">
              <a:defRPr/>
            </a:pPr>
            <a:r>
              <a:rPr lang="en-US" sz="2400">
                <a:solidFill>
                  <a:schemeClr val="accent1"/>
                </a:solidFill>
                <a:latin typeface="Arial" panose="020B0604020202020204" pitchFamily="34" charset="0"/>
                <a:cs typeface="Arial" panose="020B0604020202020204" pitchFamily="34" charset="0"/>
              </a:rPr>
              <a:t>The original FFCRA’s EFMLA benefit was an </a:t>
            </a:r>
            <a:r>
              <a:rPr lang="en-US" sz="2400">
                <a:solidFill>
                  <a:srgbClr val="AC0000"/>
                </a:solidFill>
                <a:latin typeface="Arial" panose="020B0604020202020204" pitchFamily="34" charset="0"/>
                <a:cs typeface="Arial" panose="020B0604020202020204" pitchFamily="34" charset="0"/>
              </a:rPr>
              <a:t>amendment to the FMLA</a:t>
            </a:r>
            <a:r>
              <a:rPr lang="en-US" sz="2400">
                <a:solidFill>
                  <a:schemeClr val="accent1"/>
                </a:solidFill>
                <a:latin typeface="Arial" panose="020B0604020202020204" pitchFamily="34" charset="0"/>
                <a:cs typeface="Arial" panose="020B0604020202020204" pitchFamily="34" charset="0"/>
              </a:rPr>
              <a:t>, itself</a:t>
            </a:r>
          </a:p>
          <a:p>
            <a:pPr lvl="1">
              <a:defRPr/>
            </a:pPr>
            <a:r>
              <a:rPr lang="en-US" sz="2400">
                <a:solidFill>
                  <a:schemeClr val="accent1"/>
                </a:solidFill>
                <a:latin typeface="Arial" panose="020B0604020202020204" pitchFamily="34" charset="0"/>
                <a:cs typeface="Arial" panose="020B0604020202020204" pitchFamily="34" charset="0"/>
              </a:rPr>
              <a:t>Where an </a:t>
            </a:r>
            <a:r>
              <a:rPr lang="en-US" sz="2400">
                <a:solidFill>
                  <a:srgbClr val="AC0000"/>
                </a:solidFill>
                <a:latin typeface="Arial" panose="020B0604020202020204" pitchFamily="34" charset="0"/>
                <a:cs typeface="Arial" panose="020B0604020202020204" pitchFamily="34" charset="0"/>
              </a:rPr>
              <a:t>employer covered by traditional FMLA uses a calendar year for its FMLA benefit year, it seems plausible that an employer could provide a second EFMLA leave in 2021 </a:t>
            </a:r>
            <a:r>
              <a:rPr lang="en-US" sz="2400">
                <a:solidFill>
                  <a:schemeClr val="accent1"/>
                </a:solidFill>
                <a:latin typeface="Arial" panose="020B0604020202020204" pitchFamily="34" charset="0"/>
                <a:cs typeface="Arial" panose="020B0604020202020204" pitchFamily="34" charset="0"/>
              </a:rPr>
              <a:t>and receive a payroll tax credit for it through 3/31/21</a:t>
            </a:r>
          </a:p>
          <a:p>
            <a:pPr lvl="1">
              <a:defRPr/>
            </a:pPr>
            <a:r>
              <a:rPr lang="en-US" sz="2400">
                <a:solidFill>
                  <a:schemeClr val="accent1"/>
                </a:solidFill>
                <a:latin typeface="Arial" panose="020B0604020202020204" pitchFamily="34" charset="0"/>
                <a:cs typeface="Arial" panose="020B0604020202020204" pitchFamily="34" charset="0"/>
              </a:rPr>
              <a:t>We will closely monitor any DOL or IRS guidance on the relief law’s effect on providing any renewed EFMLA benefit</a:t>
            </a:r>
            <a:endParaRPr sz="2400">
              <a:solidFill>
                <a:srgbClr val="AC0000"/>
              </a:solidFill>
            </a:endParaRPr>
          </a:p>
        </p:txBody>
      </p:sp>
    </p:spTree>
    <p:extLst>
      <p:ext uri="{BB962C8B-B14F-4D97-AF65-F5344CB8AC3E}">
        <p14:creationId xmlns:p14="http://schemas.microsoft.com/office/powerpoint/2010/main" val="458336937"/>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367" y="192738"/>
            <a:ext cx="9515723" cy="1048590"/>
          </a:xfrm>
        </p:spPr>
        <p:txBody>
          <a:bodyPr>
            <a:noAutofit/>
          </a:bodyPr>
          <a:lstStyle/>
          <a:p>
            <a:pPr algn="just"/>
            <a:r>
              <a:rPr lang="en-US" sz="3000" b="1" kern="0">
                <a:solidFill>
                  <a:schemeClr val="tx1">
                    <a:lumMod val="65000"/>
                    <a:lumOff val="35000"/>
                  </a:schemeClr>
                </a:solidFill>
                <a:latin typeface="Arial" panose="020B0604020202020204" pitchFamily="34" charset="0"/>
                <a:cs typeface="Arial" panose="020B0604020202020204" pitchFamily="34" charset="0"/>
              </a:rPr>
              <a:t>FFCRA Update cont’d</a:t>
            </a:r>
            <a:endParaRPr lang="en-US" sz="3000">
              <a:solidFill>
                <a:schemeClr val="tx1">
                  <a:lumMod val="65000"/>
                  <a:lumOff val="35000"/>
                </a:schemeClr>
              </a:solidFill>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4225984" y="6335354"/>
            <a:ext cx="1870016" cy="39889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Content Placeholder 2"/>
          <p:cNvSpPr txBox="1"/>
          <p:nvPr/>
        </p:nvSpPr>
        <p:spPr bwMode="auto">
          <a:xfrm>
            <a:off x="302330" y="775208"/>
            <a:ext cx="9531794" cy="60262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Autofit/>
          </a:bodyPr>
          <a:lstStyle>
            <a:lvl1pPr marL="230188" indent="-230188" algn="l" rtl="0" eaLnBrk="1" fontAlgn="base" hangingPunct="1">
              <a:spcBef>
                <a:spcPct val="20000"/>
              </a:spcBef>
              <a:spcAft>
                <a:spcPct val="0"/>
              </a:spcAft>
              <a:buClr>
                <a:srgbClr val="C00000"/>
              </a:buClr>
              <a:buSzTx/>
              <a:buFont typeface="Arial" panose="020B0604020202020204" pitchFamily="34" charset="0"/>
              <a:buChar char="▼"/>
              <a:defRPr lang="en-US" sz="1800" b="1" kern="1200" smtClean="0">
                <a:solidFill>
                  <a:schemeClr val="tx1">
                    <a:lumMod val="50000"/>
                    <a:lumOff val="50000"/>
                  </a:schemeClr>
                </a:solidFill>
                <a:latin typeface="Arial" panose="020B0604020202020204" pitchFamily="34" charset="0"/>
                <a:ea typeface="+mn-ea"/>
                <a:cs typeface="Arial" panose="020B0604020202020204" pitchFamily="34" charset="0"/>
              </a:defRPr>
            </a:lvl1pPr>
            <a:lvl2pPr marL="742950" indent="-285750" algn="l" rtl="0" eaLnBrk="1" fontAlgn="base" hangingPunct="1">
              <a:spcBef>
                <a:spcPct val="20000"/>
              </a:spcBef>
              <a:spcAft>
                <a:spcPct val="0"/>
              </a:spcAft>
              <a:buClr>
                <a:schemeClr val="tx1">
                  <a:lumMod val="50000"/>
                  <a:lumOff val="50000"/>
                </a:schemeClr>
              </a:buClr>
              <a:buSzPct val="75000"/>
              <a:buFont typeface="Arial" panose="020B0604020202020204" pitchFamily="34" charset="0"/>
              <a:buChar char="▼"/>
              <a:defRPr lang="en-US" sz="1600" b="1" kern="1200" smtClean="0">
                <a:solidFill>
                  <a:schemeClr val="tx1">
                    <a:lumMod val="50000"/>
                    <a:lumOff val="50000"/>
                  </a:schemeClr>
                </a:solidFill>
                <a:latin typeface="+mn-lt"/>
                <a:ea typeface="+mn-ea"/>
                <a:cs typeface="+mn-cs"/>
              </a:defRPr>
            </a:lvl2pPr>
            <a:lvl3pPr marL="1143000" indent="-228600" algn="l" rtl="0" eaLnBrk="1" fontAlgn="base" hangingPunct="1">
              <a:spcBef>
                <a:spcPct val="20000"/>
              </a:spcBef>
              <a:spcAft>
                <a:spcPct val="0"/>
              </a:spcAft>
              <a:buClr>
                <a:schemeClr val="tx1">
                  <a:lumMod val="50000"/>
                  <a:lumOff val="50000"/>
                </a:schemeClr>
              </a:buClr>
              <a:buSzPct val="65000"/>
              <a:buFont typeface="Arial" panose="020B0604020202020204" pitchFamily="34" charset="0"/>
              <a:buChar char="▼"/>
              <a:defRPr lang="en-US" sz="1400" b="1" kern="1200" smtClean="0">
                <a:solidFill>
                  <a:schemeClr val="tx1">
                    <a:lumMod val="50000"/>
                    <a:lumOff val="50000"/>
                  </a:schemeClr>
                </a:solidFill>
                <a:latin typeface="+mn-lt"/>
                <a:ea typeface="+mn-ea"/>
                <a:cs typeface="+mn-cs"/>
              </a:defRPr>
            </a:lvl3pPr>
            <a:lvl4pPr marL="1600200" indent="-228600" algn="l" rtl="0" eaLnBrk="1" fontAlgn="base" hangingPunct="1">
              <a:spcBef>
                <a:spcPct val="20000"/>
              </a:spcBef>
              <a:spcAft>
                <a:spcPct val="0"/>
              </a:spcAft>
              <a:buClr>
                <a:schemeClr val="tx1">
                  <a:lumMod val="50000"/>
                  <a:lumOff val="50000"/>
                </a:schemeClr>
              </a:buClr>
              <a:buSzPct val="65000"/>
              <a:buFont typeface="Arial" panose="020B0604020202020204" pitchFamily="34" charset="0"/>
              <a:buChar char="▼"/>
              <a:defRPr lang="en-US" sz="1200" b="1" kern="1200" smtClean="0">
                <a:solidFill>
                  <a:schemeClr val="tx1">
                    <a:lumMod val="50000"/>
                    <a:lumOff val="50000"/>
                  </a:schemeClr>
                </a:solidFill>
                <a:latin typeface="+mn-lt"/>
                <a:ea typeface="+mn-ea"/>
                <a:cs typeface="+mn-cs"/>
              </a:defRPr>
            </a:lvl4pPr>
            <a:lvl5pPr marL="2057400" indent="-228600" algn="l" rtl="0" eaLnBrk="1" fontAlgn="base" hangingPunct="1">
              <a:spcBef>
                <a:spcPct val="20000"/>
              </a:spcBef>
              <a:spcAft>
                <a:spcPct val="0"/>
              </a:spcAft>
              <a:buClr>
                <a:schemeClr val="tx1">
                  <a:lumMod val="50000"/>
                  <a:lumOff val="50000"/>
                </a:schemeClr>
              </a:buClr>
              <a:buSzPct val="85000"/>
              <a:buFont typeface="Arial" panose="020B0604020202020204" pitchFamily="34" charset="0"/>
              <a:buChar char="▼"/>
              <a:defRPr lang="en-US" sz="1200" b="1" kern="1200">
                <a:solidFill>
                  <a:schemeClr val="tx1">
                    <a:lumMod val="50000"/>
                    <a:lumOff val="50000"/>
                  </a:schemeClr>
                </a:solidFill>
                <a:latin typeface="+mn-lt"/>
                <a:ea typeface="+mn-ea"/>
                <a:cs typeface="+mn-cs"/>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a:lstStyle>
          <a:p>
            <a:pPr>
              <a:defRPr/>
            </a:pPr>
            <a:r>
              <a:rPr sz="2400">
                <a:solidFill>
                  <a:srgbClr val="AC0000"/>
                </a:solidFill>
              </a:rPr>
              <a:t>Effect of Expiration of FFCRA</a:t>
            </a:r>
          </a:p>
          <a:p>
            <a:pPr lvl="1">
              <a:defRPr/>
            </a:pPr>
            <a:r>
              <a:rPr lang="en-US" sz="2200">
                <a:solidFill>
                  <a:srgbClr val="AC0000"/>
                </a:solidFill>
                <a:latin typeface="Arial" panose="020B0604020202020204" pitchFamily="34" charset="0"/>
                <a:cs typeface="Arial" panose="020B0604020202020204" pitchFamily="34" charset="0"/>
              </a:rPr>
              <a:t>Did you have employees on FFCRA leave on 12/31/20?  </a:t>
            </a:r>
            <a:r>
              <a:rPr lang="en-US" sz="2200">
                <a:solidFill>
                  <a:schemeClr val="accent1"/>
                </a:solidFill>
                <a:latin typeface="Arial" panose="020B0604020202020204" pitchFamily="34" charset="0"/>
                <a:cs typeface="Arial" panose="020B0604020202020204" pitchFamily="34" charset="0"/>
              </a:rPr>
              <a:t>The </a:t>
            </a:r>
            <a:r>
              <a:rPr lang="en-US" sz="2200" u="sng">
                <a:solidFill>
                  <a:schemeClr val="accent1"/>
                </a:solidFill>
                <a:latin typeface="Arial" panose="020B0604020202020204" pitchFamily="34" charset="0"/>
                <a:cs typeface="Arial" panose="020B0604020202020204" pitchFamily="34" charset="0"/>
              </a:rPr>
              <a:t>requirement</a:t>
            </a:r>
            <a:r>
              <a:rPr lang="en-US" sz="2200">
                <a:solidFill>
                  <a:schemeClr val="accent1"/>
                </a:solidFill>
                <a:latin typeface="Arial" panose="020B0604020202020204" pitchFamily="34" charset="0"/>
                <a:cs typeface="Arial" panose="020B0604020202020204" pitchFamily="34" charset="0"/>
              </a:rPr>
              <a:t> to provide leave under FFCRA ended on 12/31/20, regardless of whether an employee was out on leave at that time. Be sure you have communicated expectations for return to work. If you wish to continue the leave and receive a tax credit through 3/31/21, do not alter the terms of the leave</a:t>
            </a:r>
          </a:p>
          <a:p>
            <a:pPr lvl="1">
              <a:defRPr/>
            </a:pPr>
            <a:r>
              <a:rPr lang="en-US" sz="2200" u="sng">
                <a:solidFill>
                  <a:srgbClr val="AC0000"/>
                </a:solidFill>
                <a:latin typeface="Arial" panose="020B0604020202020204" pitchFamily="34" charset="0"/>
                <a:cs typeface="Arial" panose="020B0604020202020204" pitchFamily="34" charset="0"/>
              </a:rPr>
              <a:t>Affected employers will need to communicate with employees regarding COVID-19 related leave options for 2021</a:t>
            </a:r>
          </a:p>
          <a:p>
            <a:pPr lvl="1">
              <a:defRPr/>
            </a:pPr>
            <a:r>
              <a:rPr lang="en-US" sz="2200">
                <a:solidFill>
                  <a:schemeClr val="accent1"/>
                </a:solidFill>
                <a:latin typeface="Arial" panose="020B0604020202020204" pitchFamily="34" charset="0"/>
                <a:cs typeface="Arial" panose="020B0604020202020204" pitchFamily="34" charset="0"/>
              </a:rPr>
              <a:t>It seems </a:t>
            </a:r>
            <a:r>
              <a:rPr lang="en-US" sz="2200">
                <a:solidFill>
                  <a:srgbClr val="AC0000"/>
                </a:solidFill>
                <a:latin typeface="Arial" panose="020B0604020202020204" pitchFamily="34" charset="0"/>
                <a:cs typeface="Arial" panose="020B0604020202020204" pitchFamily="34" charset="0"/>
              </a:rPr>
              <a:t>possible that FFCRA could be reauthorized after the inauguration</a:t>
            </a:r>
          </a:p>
          <a:p>
            <a:pPr lvl="1">
              <a:defRPr/>
            </a:pPr>
            <a:r>
              <a:rPr lang="en-US" sz="2200">
                <a:solidFill>
                  <a:schemeClr val="accent1"/>
                </a:solidFill>
                <a:latin typeface="Arial" panose="020B0604020202020204" pitchFamily="34" charset="0"/>
                <a:cs typeface="Arial" panose="020B0604020202020204" pitchFamily="34" charset="0"/>
              </a:rPr>
              <a:t>Any employer decision to continue providing FFCRA benefits in 2021 should be (1) </a:t>
            </a:r>
            <a:r>
              <a:rPr lang="en-US" sz="2200" u="sng">
                <a:solidFill>
                  <a:srgbClr val="AC0000"/>
                </a:solidFill>
                <a:latin typeface="Arial" panose="020B0604020202020204" pitchFamily="34" charset="0"/>
                <a:cs typeface="Arial" panose="020B0604020202020204" pitchFamily="34" charset="0"/>
              </a:rPr>
              <a:t>in writing</a:t>
            </a:r>
            <a:r>
              <a:rPr lang="en-US" sz="2200">
                <a:solidFill>
                  <a:schemeClr val="accent1"/>
                </a:solidFill>
                <a:latin typeface="Arial" panose="020B0604020202020204" pitchFamily="34" charset="0"/>
                <a:cs typeface="Arial" panose="020B0604020202020204" pitchFamily="34" charset="0"/>
              </a:rPr>
              <a:t>, (2) specify it is </a:t>
            </a:r>
            <a:r>
              <a:rPr lang="en-US" sz="2200" u="sng">
                <a:solidFill>
                  <a:srgbClr val="AC0000"/>
                </a:solidFill>
                <a:latin typeface="Arial" panose="020B0604020202020204" pitchFamily="34" charset="0"/>
                <a:cs typeface="Arial" panose="020B0604020202020204" pitchFamily="34" charset="0"/>
              </a:rPr>
              <a:t>temporary</a:t>
            </a:r>
            <a:r>
              <a:rPr lang="en-US" sz="2200">
                <a:solidFill>
                  <a:schemeClr val="accent1"/>
                </a:solidFill>
                <a:latin typeface="Arial" panose="020B0604020202020204" pitchFamily="34" charset="0"/>
                <a:cs typeface="Arial" panose="020B0604020202020204" pitchFamily="34" charset="0"/>
              </a:rPr>
              <a:t>, and (3) explain that </a:t>
            </a:r>
            <a:r>
              <a:rPr lang="en-US" sz="2200" u="sng">
                <a:solidFill>
                  <a:srgbClr val="AC0000"/>
                </a:solidFill>
                <a:latin typeface="Arial" panose="020B0604020202020204" pitchFamily="34" charset="0"/>
                <a:cs typeface="Arial" panose="020B0604020202020204" pitchFamily="34" charset="0"/>
              </a:rPr>
              <a:t>it terminates upon the implementation of any new law requiring a similar benefit</a:t>
            </a:r>
          </a:p>
          <a:p>
            <a:pPr lvl="1">
              <a:defRPr/>
            </a:pPr>
            <a:endParaRPr lang="en-US" sz="2400">
              <a:solidFill>
                <a:schemeClr val="accent1"/>
              </a:solidFill>
              <a:latin typeface="Arial" panose="020B0604020202020204" pitchFamily="34" charset="0"/>
              <a:cs typeface="Arial" panose="020B0604020202020204" pitchFamily="34" charset="0"/>
            </a:endParaRPr>
          </a:p>
          <a:p>
            <a:pPr lvl="1">
              <a:defRPr/>
            </a:pPr>
            <a:endParaRPr lang="en-US" sz="2400">
              <a:solidFill>
                <a:schemeClr val="accent1"/>
              </a:solidFill>
              <a:latin typeface="Arial" panose="020B0604020202020204" pitchFamily="34" charset="0"/>
              <a:cs typeface="Arial" panose="020B0604020202020204" pitchFamily="34" charset="0"/>
            </a:endParaRPr>
          </a:p>
          <a:p>
            <a:pPr lvl="1">
              <a:defRPr/>
            </a:pPr>
            <a:endParaRPr sz="2000">
              <a:solidFill>
                <a:schemeClr val="accent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49115052"/>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367" y="192738"/>
            <a:ext cx="9515723" cy="1048590"/>
          </a:xfrm>
        </p:spPr>
        <p:txBody>
          <a:bodyPr>
            <a:noAutofit/>
          </a:bodyPr>
          <a:lstStyle/>
          <a:p>
            <a:pPr algn="just"/>
            <a:r>
              <a:rPr lang="en-US" sz="3000" b="1" kern="0">
                <a:solidFill>
                  <a:schemeClr val="tx1">
                    <a:lumMod val="65000"/>
                    <a:lumOff val="35000"/>
                  </a:schemeClr>
                </a:solidFill>
                <a:latin typeface="Arial" panose="020B0604020202020204" pitchFamily="34" charset="0"/>
                <a:cs typeface="Arial" panose="020B0604020202020204" pitchFamily="34" charset="0"/>
              </a:rPr>
              <a:t>FFCRA Update cont’d</a:t>
            </a:r>
            <a:endParaRPr lang="en-US" sz="3000">
              <a:solidFill>
                <a:schemeClr val="tx1">
                  <a:lumMod val="65000"/>
                  <a:lumOff val="35000"/>
                </a:schemeClr>
              </a:solidFill>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4225984" y="6335354"/>
            <a:ext cx="1870016" cy="39889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Content Placeholder 2"/>
          <p:cNvSpPr txBox="1"/>
          <p:nvPr/>
        </p:nvSpPr>
        <p:spPr bwMode="auto">
          <a:xfrm>
            <a:off x="302330" y="775208"/>
            <a:ext cx="9531794" cy="60262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Autofit/>
          </a:bodyPr>
          <a:lstStyle>
            <a:lvl1pPr marL="230188" indent="-230188" algn="l" rtl="0" eaLnBrk="1" fontAlgn="base" hangingPunct="1">
              <a:spcBef>
                <a:spcPct val="20000"/>
              </a:spcBef>
              <a:spcAft>
                <a:spcPct val="0"/>
              </a:spcAft>
              <a:buClr>
                <a:srgbClr val="C00000"/>
              </a:buClr>
              <a:buSzTx/>
              <a:buFont typeface="Arial" panose="020B0604020202020204" pitchFamily="34" charset="0"/>
              <a:buChar char="▼"/>
              <a:defRPr lang="en-US" sz="1800" b="1" kern="1200" smtClean="0">
                <a:solidFill>
                  <a:schemeClr val="tx1">
                    <a:lumMod val="50000"/>
                    <a:lumOff val="50000"/>
                  </a:schemeClr>
                </a:solidFill>
                <a:latin typeface="Arial" panose="020B0604020202020204" pitchFamily="34" charset="0"/>
                <a:ea typeface="+mn-ea"/>
                <a:cs typeface="Arial" panose="020B0604020202020204" pitchFamily="34" charset="0"/>
              </a:defRPr>
            </a:lvl1pPr>
            <a:lvl2pPr marL="742950" indent="-285750" algn="l" rtl="0" eaLnBrk="1" fontAlgn="base" hangingPunct="1">
              <a:spcBef>
                <a:spcPct val="20000"/>
              </a:spcBef>
              <a:spcAft>
                <a:spcPct val="0"/>
              </a:spcAft>
              <a:buClr>
                <a:schemeClr val="tx1">
                  <a:lumMod val="50000"/>
                  <a:lumOff val="50000"/>
                </a:schemeClr>
              </a:buClr>
              <a:buSzPct val="75000"/>
              <a:buFont typeface="Arial" panose="020B0604020202020204" pitchFamily="34" charset="0"/>
              <a:buChar char="▼"/>
              <a:defRPr lang="en-US" sz="1600" b="1" kern="1200" smtClean="0">
                <a:solidFill>
                  <a:schemeClr val="tx1">
                    <a:lumMod val="50000"/>
                    <a:lumOff val="50000"/>
                  </a:schemeClr>
                </a:solidFill>
                <a:latin typeface="+mn-lt"/>
                <a:ea typeface="+mn-ea"/>
                <a:cs typeface="+mn-cs"/>
              </a:defRPr>
            </a:lvl2pPr>
            <a:lvl3pPr marL="1143000" indent="-228600" algn="l" rtl="0" eaLnBrk="1" fontAlgn="base" hangingPunct="1">
              <a:spcBef>
                <a:spcPct val="20000"/>
              </a:spcBef>
              <a:spcAft>
                <a:spcPct val="0"/>
              </a:spcAft>
              <a:buClr>
                <a:schemeClr val="tx1">
                  <a:lumMod val="50000"/>
                  <a:lumOff val="50000"/>
                </a:schemeClr>
              </a:buClr>
              <a:buSzPct val="65000"/>
              <a:buFont typeface="Arial" panose="020B0604020202020204" pitchFamily="34" charset="0"/>
              <a:buChar char="▼"/>
              <a:defRPr lang="en-US" sz="1400" b="1" kern="1200" smtClean="0">
                <a:solidFill>
                  <a:schemeClr val="tx1">
                    <a:lumMod val="50000"/>
                    <a:lumOff val="50000"/>
                  </a:schemeClr>
                </a:solidFill>
                <a:latin typeface="+mn-lt"/>
                <a:ea typeface="+mn-ea"/>
                <a:cs typeface="+mn-cs"/>
              </a:defRPr>
            </a:lvl3pPr>
            <a:lvl4pPr marL="1600200" indent="-228600" algn="l" rtl="0" eaLnBrk="1" fontAlgn="base" hangingPunct="1">
              <a:spcBef>
                <a:spcPct val="20000"/>
              </a:spcBef>
              <a:spcAft>
                <a:spcPct val="0"/>
              </a:spcAft>
              <a:buClr>
                <a:schemeClr val="tx1">
                  <a:lumMod val="50000"/>
                  <a:lumOff val="50000"/>
                </a:schemeClr>
              </a:buClr>
              <a:buSzPct val="65000"/>
              <a:buFont typeface="Arial" panose="020B0604020202020204" pitchFamily="34" charset="0"/>
              <a:buChar char="▼"/>
              <a:defRPr lang="en-US" sz="1200" b="1" kern="1200" smtClean="0">
                <a:solidFill>
                  <a:schemeClr val="tx1">
                    <a:lumMod val="50000"/>
                    <a:lumOff val="50000"/>
                  </a:schemeClr>
                </a:solidFill>
                <a:latin typeface="+mn-lt"/>
                <a:ea typeface="+mn-ea"/>
                <a:cs typeface="+mn-cs"/>
              </a:defRPr>
            </a:lvl4pPr>
            <a:lvl5pPr marL="2057400" indent="-228600" algn="l" rtl="0" eaLnBrk="1" fontAlgn="base" hangingPunct="1">
              <a:spcBef>
                <a:spcPct val="20000"/>
              </a:spcBef>
              <a:spcAft>
                <a:spcPct val="0"/>
              </a:spcAft>
              <a:buClr>
                <a:schemeClr val="tx1">
                  <a:lumMod val="50000"/>
                  <a:lumOff val="50000"/>
                </a:schemeClr>
              </a:buClr>
              <a:buSzPct val="85000"/>
              <a:buFont typeface="Arial" panose="020B0604020202020204" pitchFamily="34" charset="0"/>
              <a:buChar char="▼"/>
              <a:defRPr lang="en-US" sz="1200" b="1" kern="1200">
                <a:solidFill>
                  <a:schemeClr val="tx1">
                    <a:lumMod val="50000"/>
                    <a:lumOff val="50000"/>
                  </a:schemeClr>
                </a:solidFill>
                <a:latin typeface="+mn-lt"/>
                <a:ea typeface="+mn-ea"/>
                <a:cs typeface="+mn-cs"/>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a:lstStyle>
          <a:p>
            <a:pPr>
              <a:defRPr/>
            </a:pPr>
            <a:r>
              <a:rPr lang="en-US" sz="2400">
                <a:solidFill>
                  <a:srgbClr val="AC0000"/>
                </a:solidFill>
              </a:rPr>
              <a:t>State Law Considerations</a:t>
            </a:r>
          </a:p>
          <a:p>
            <a:pPr lvl="1">
              <a:defRPr/>
            </a:pPr>
            <a:r>
              <a:rPr lang="en-US" sz="2000">
                <a:solidFill>
                  <a:srgbClr val="AC0000"/>
                </a:solidFill>
                <a:latin typeface="Arial" panose="020B0604020202020204" pitchFamily="34" charset="0"/>
                <a:cs typeface="Arial" panose="020B0604020202020204" pitchFamily="34" charset="0"/>
              </a:rPr>
              <a:t>New York’s </a:t>
            </a:r>
            <a:r>
              <a:rPr lang="en-US" sz="2000">
                <a:latin typeface="Arial" panose="020B0604020202020204" pitchFamily="34" charset="0"/>
                <a:cs typeface="Arial" panose="020B0604020202020204" pitchFamily="34" charset="0"/>
              </a:rPr>
              <a:t>quarantine leave law, requiring New York employers to provide job-protection and sick leave to employees subject to a mandatory or precautionary order of quarantine or isolation, remains in effect for 2021</a:t>
            </a:r>
          </a:p>
          <a:p>
            <a:pPr lvl="1">
              <a:defRPr/>
            </a:pPr>
            <a:r>
              <a:rPr lang="en-US" sz="2000">
                <a:solidFill>
                  <a:srgbClr val="AC0000"/>
                </a:solidFill>
                <a:latin typeface="Arial" panose="020B0604020202020204" pitchFamily="34" charset="0"/>
                <a:cs typeface="Arial" panose="020B0604020202020204" pitchFamily="34" charset="0"/>
              </a:rPr>
              <a:t>California’s </a:t>
            </a:r>
            <a:r>
              <a:rPr lang="en-US" sz="2000">
                <a:latin typeface="Arial" panose="020B0604020202020204" pitchFamily="34" charset="0"/>
                <a:cs typeface="Arial" panose="020B0604020202020204" pitchFamily="34" charset="0"/>
              </a:rPr>
              <a:t>COVID-19 leave law expires on 12/31/20 or upon the expiration of the FFCRA’s EPSL requirement. Unless the state amends the law or issues new guidance, California’s leave law will likely expire at the end of the year (note Cal/OSHA’s Emergency Temporary Standard remains in effect) and, unlike the federal FFCRA, the California law allows an employee who is on leave on the date that the law expires to complete their leave, even if this extends the leave period past the law’s expiration date.</a:t>
            </a:r>
          </a:p>
          <a:p>
            <a:pPr lvl="2">
              <a:defRPr/>
            </a:pPr>
            <a:r>
              <a:rPr lang="en-US" sz="1800">
                <a:latin typeface="Arial" panose="020B0604020202020204" pitchFamily="34" charset="0"/>
                <a:cs typeface="Arial" panose="020B0604020202020204" pitchFamily="34" charset="0"/>
              </a:rPr>
              <a:t>Many local government ordinances have extended their paid sick leave requirements</a:t>
            </a:r>
          </a:p>
          <a:p>
            <a:pPr lvl="1">
              <a:defRPr/>
            </a:pPr>
            <a:r>
              <a:rPr lang="en-US" sz="2000">
                <a:solidFill>
                  <a:srgbClr val="AC0000"/>
                </a:solidFill>
                <a:latin typeface="Arial" panose="020B0604020202020204" pitchFamily="34" charset="0"/>
                <a:cs typeface="Arial" panose="020B0604020202020204" pitchFamily="34" charset="0"/>
              </a:rPr>
              <a:t>Colorado’s</a:t>
            </a:r>
            <a:r>
              <a:rPr lang="en-US" sz="2000">
                <a:latin typeface="Arial" panose="020B0604020202020204" pitchFamily="34" charset="0"/>
                <a:cs typeface="Arial" panose="020B0604020202020204" pitchFamily="34" charset="0"/>
              </a:rPr>
              <a:t> COVID-19 leave law expires on 12/31/20; however, on 1/1/21 the new CO paid sick leave program begins phasing in</a:t>
            </a:r>
            <a:endParaRPr sz="2000">
              <a:solidFill>
                <a:schemeClr val="accent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5736881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367" y="192738"/>
            <a:ext cx="9515723" cy="1048590"/>
          </a:xfrm>
        </p:spPr>
        <p:txBody>
          <a:bodyPr>
            <a:noAutofit/>
          </a:bodyPr>
          <a:lstStyle/>
          <a:p>
            <a:r>
              <a:rPr lang="en-US" sz="3000" b="1" kern="0">
                <a:solidFill>
                  <a:schemeClr val="tx1">
                    <a:lumMod val="65000"/>
                    <a:lumOff val="35000"/>
                  </a:schemeClr>
                </a:solidFill>
                <a:latin typeface="Arial" panose="020B0604020202020204" pitchFamily="34" charset="0"/>
                <a:cs typeface="Arial" panose="020B0604020202020204" pitchFamily="34" charset="0"/>
              </a:rPr>
              <a:t>EEOC Issues Guidance on Employer Vaccine Requirements</a:t>
            </a:r>
            <a:br>
              <a:rPr lang="en-US" sz="3000" b="1" kern="0">
                <a:solidFill>
                  <a:schemeClr val="tx1">
                    <a:lumMod val="65000"/>
                    <a:lumOff val="35000"/>
                  </a:schemeClr>
                </a:solidFill>
                <a:latin typeface="Arial" panose="020B0604020202020204" pitchFamily="34" charset="0"/>
                <a:cs typeface="Arial" panose="020B0604020202020204" pitchFamily="34" charset="0"/>
              </a:rPr>
            </a:br>
            <a:endParaRPr lang="en-US" sz="3000">
              <a:solidFill>
                <a:schemeClr val="tx1">
                  <a:lumMod val="65000"/>
                  <a:lumOff val="35000"/>
                </a:schemeClr>
              </a:solidFill>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4225984" y="6335354"/>
            <a:ext cx="1870016" cy="39889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Content Placeholder 2"/>
          <p:cNvSpPr txBox="1"/>
          <p:nvPr/>
        </p:nvSpPr>
        <p:spPr bwMode="auto">
          <a:xfrm>
            <a:off x="302330" y="1273753"/>
            <a:ext cx="9531794" cy="54604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Autofit/>
          </a:bodyPr>
          <a:lstStyle>
            <a:lvl1pPr marL="230188" indent="-230188" algn="l" rtl="0" eaLnBrk="1" fontAlgn="base" hangingPunct="1">
              <a:spcBef>
                <a:spcPct val="20000"/>
              </a:spcBef>
              <a:spcAft>
                <a:spcPct val="0"/>
              </a:spcAft>
              <a:buClr>
                <a:srgbClr val="C00000"/>
              </a:buClr>
              <a:buSzTx/>
              <a:buFont typeface="Arial" panose="020B0604020202020204" pitchFamily="34" charset="0"/>
              <a:buChar char="▼"/>
              <a:defRPr lang="en-US" sz="1800" b="1" kern="1200" smtClean="0">
                <a:solidFill>
                  <a:schemeClr val="tx1">
                    <a:lumMod val="50000"/>
                    <a:lumOff val="50000"/>
                  </a:schemeClr>
                </a:solidFill>
                <a:latin typeface="Arial" panose="020B0604020202020204" pitchFamily="34" charset="0"/>
                <a:ea typeface="+mn-ea"/>
                <a:cs typeface="Arial" panose="020B0604020202020204" pitchFamily="34" charset="0"/>
              </a:defRPr>
            </a:lvl1pPr>
            <a:lvl2pPr marL="742950" indent="-285750" algn="l" rtl="0" eaLnBrk="1" fontAlgn="base" hangingPunct="1">
              <a:spcBef>
                <a:spcPct val="20000"/>
              </a:spcBef>
              <a:spcAft>
                <a:spcPct val="0"/>
              </a:spcAft>
              <a:buClr>
                <a:schemeClr val="tx1">
                  <a:lumMod val="50000"/>
                  <a:lumOff val="50000"/>
                </a:schemeClr>
              </a:buClr>
              <a:buSzPct val="75000"/>
              <a:buFont typeface="Arial" panose="020B0604020202020204" pitchFamily="34" charset="0"/>
              <a:buChar char="▼"/>
              <a:defRPr lang="en-US" sz="1600" b="1" kern="1200" smtClean="0">
                <a:solidFill>
                  <a:schemeClr val="tx1">
                    <a:lumMod val="50000"/>
                    <a:lumOff val="50000"/>
                  </a:schemeClr>
                </a:solidFill>
                <a:latin typeface="+mn-lt"/>
                <a:ea typeface="+mn-ea"/>
                <a:cs typeface="+mn-cs"/>
              </a:defRPr>
            </a:lvl2pPr>
            <a:lvl3pPr marL="1143000" indent="-228600" algn="l" rtl="0" eaLnBrk="1" fontAlgn="base" hangingPunct="1">
              <a:spcBef>
                <a:spcPct val="20000"/>
              </a:spcBef>
              <a:spcAft>
                <a:spcPct val="0"/>
              </a:spcAft>
              <a:buClr>
                <a:schemeClr val="tx1">
                  <a:lumMod val="50000"/>
                  <a:lumOff val="50000"/>
                </a:schemeClr>
              </a:buClr>
              <a:buSzPct val="65000"/>
              <a:buFont typeface="Arial" panose="020B0604020202020204" pitchFamily="34" charset="0"/>
              <a:buChar char="▼"/>
              <a:defRPr lang="en-US" sz="1400" b="1" kern="1200" smtClean="0">
                <a:solidFill>
                  <a:schemeClr val="tx1">
                    <a:lumMod val="50000"/>
                    <a:lumOff val="50000"/>
                  </a:schemeClr>
                </a:solidFill>
                <a:latin typeface="+mn-lt"/>
                <a:ea typeface="+mn-ea"/>
                <a:cs typeface="+mn-cs"/>
              </a:defRPr>
            </a:lvl3pPr>
            <a:lvl4pPr marL="1600200" indent="-228600" algn="l" rtl="0" eaLnBrk="1" fontAlgn="base" hangingPunct="1">
              <a:spcBef>
                <a:spcPct val="20000"/>
              </a:spcBef>
              <a:spcAft>
                <a:spcPct val="0"/>
              </a:spcAft>
              <a:buClr>
                <a:schemeClr val="tx1">
                  <a:lumMod val="50000"/>
                  <a:lumOff val="50000"/>
                </a:schemeClr>
              </a:buClr>
              <a:buSzPct val="65000"/>
              <a:buFont typeface="Arial" panose="020B0604020202020204" pitchFamily="34" charset="0"/>
              <a:buChar char="▼"/>
              <a:defRPr lang="en-US" sz="1200" b="1" kern="1200" smtClean="0">
                <a:solidFill>
                  <a:schemeClr val="tx1">
                    <a:lumMod val="50000"/>
                    <a:lumOff val="50000"/>
                  </a:schemeClr>
                </a:solidFill>
                <a:latin typeface="+mn-lt"/>
                <a:ea typeface="+mn-ea"/>
                <a:cs typeface="+mn-cs"/>
              </a:defRPr>
            </a:lvl4pPr>
            <a:lvl5pPr marL="2057400" indent="-228600" algn="l" rtl="0" eaLnBrk="1" fontAlgn="base" hangingPunct="1">
              <a:spcBef>
                <a:spcPct val="20000"/>
              </a:spcBef>
              <a:spcAft>
                <a:spcPct val="0"/>
              </a:spcAft>
              <a:buClr>
                <a:schemeClr val="tx1">
                  <a:lumMod val="50000"/>
                  <a:lumOff val="50000"/>
                </a:schemeClr>
              </a:buClr>
              <a:buSzPct val="85000"/>
              <a:buFont typeface="Arial" panose="020B0604020202020204" pitchFamily="34" charset="0"/>
              <a:buChar char="▼"/>
              <a:defRPr lang="en-US" sz="1200" b="1" kern="1200">
                <a:solidFill>
                  <a:schemeClr val="tx1">
                    <a:lumMod val="50000"/>
                    <a:lumOff val="50000"/>
                  </a:schemeClr>
                </a:solidFill>
                <a:latin typeface="+mn-lt"/>
                <a:ea typeface="+mn-ea"/>
                <a:cs typeface="+mn-cs"/>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a:lstStyle>
          <a:p>
            <a:pPr>
              <a:defRPr/>
            </a:pPr>
            <a:r>
              <a:rPr lang="en-US" sz="2400">
                <a:solidFill>
                  <a:srgbClr val="AC0000"/>
                </a:solidFill>
              </a:rPr>
              <a:t>EEOC Guidance on Employer Vaccine Requirements</a:t>
            </a:r>
          </a:p>
          <a:p>
            <a:pPr lvl="1">
              <a:defRPr/>
            </a:pPr>
            <a:r>
              <a:rPr lang="en-US" sz="2000">
                <a:solidFill>
                  <a:schemeClr val="accent1"/>
                </a:solidFill>
                <a:latin typeface="Arial" panose="020B0604020202020204" pitchFamily="34" charset="0"/>
                <a:cs typeface="Arial" panose="020B0604020202020204" pitchFamily="34" charset="0"/>
              </a:rPr>
              <a:t>On December 16, 2020, EEOC issued updated FAQs on its COVID-19 page regarding employer vaccination requirements</a:t>
            </a:r>
          </a:p>
          <a:p>
            <a:pPr marL="457200" lvl="1" indent="0">
              <a:buNone/>
              <a:defRPr/>
            </a:pPr>
            <a:r>
              <a:rPr lang="en-US" sz="2000">
                <a:solidFill>
                  <a:schemeClr val="accent1"/>
                </a:solidFill>
                <a:latin typeface="Arial" panose="020B0604020202020204" pitchFamily="34" charset="0"/>
                <a:cs typeface="Arial" panose="020B0604020202020204" pitchFamily="34" charset="0"/>
              </a:rPr>
              <a:t>https://www.eeoc.gov/wysk/what-you-should-know-about-covid-19-and-ada-rehabilitation-act-and-other-eeo-laws (see Section K)</a:t>
            </a:r>
          </a:p>
          <a:p>
            <a:pPr lvl="1">
              <a:defRPr/>
            </a:pPr>
            <a:r>
              <a:rPr lang="en-US" sz="2000">
                <a:solidFill>
                  <a:schemeClr val="accent1"/>
                </a:solidFill>
                <a:latin typeface="Arial" panose="020B0604020202020204" pitchFamily="34" charset="0"/>
                <a:cs typeface="Arial" panose="020B0604020202020204" pitchFamily="34" charset="0"/>
              </a:rPr>
              <a:t>EEOC acknowledges that employers may require employees to provide proof of vaccination obtained from a third party, that employers may self-administer vaccinations, or that employers may contract with a third party to administer vaccinations</a:t>
            </a:r>
          </a:p>
          <a:p>
            <a:pPr lvl="2">
              <a:defRPr/>
            </a:pPr>
            <a:r>
              <a:rPr lang="en-US" sz="1800">
                <a:solidFill>
                  <a:srgbClr val="AC0000"/>
                </a:solidFill>
                <a:latin typeface="Arial" panose="020B0604020202020204" pitchFamily="34" charset="0"/>
                <a:cs typeface="Arial" panose="020B0604020202020204" pitchFamily="34" charset="0"/>
              </a:rPr>
              <a:t>Note this would be a mandatory subject of bargaining for union employers</a:t>
            </a:r>
          </a:p>
          <a:p>
            <a:pPr lvl="1">
              <a:defRPr/>
            </a:pPr>
            <a:r>
              <a:rPr lang="en-US" sz="2000">
                <a:solidFill>
                  <a:srgbClr val="AC0000"/>
                </a:solidFill>
                <a:latin typeface="Arial" panose="020B0604020202020204" pitchFamily="34" charset="0"/>
                <a:cs typeface="Arial" panose="020B0604020202020204" pitchFamily="34" charset="0"/>
              </a:rPr>
              <a:t>To adequately document the requirement for ADA purposes</a:t>
            </a:r>
            <a:r>
              <a:rPr lang="en-US" sz="2000">
                <a:solidFill>
                  <a:schemeClr val="accent1"/>
                </a:solidFill>
                <a:latin typeface="Arial" panose="020B0604020202020204" pitchFamily="34" charset="0"/>
                <a:cs typeface="Arial" panose="020B0604020202020204" pitchFamily="34" charset="0"/>
              </a:rPr>
              <a:t>, the employer should have a written policy that specifies it is a qualification standard for employment that “an individual shall not pose a direct threat to the health or safety of individuals in the workplace.”</a:t>
            </a:r>
          </a:p>
        </p:txBody>
      </p:sp>
    </p:spTree>
    <p:extLst>
      <p:ext uri="{BB962C8B-B14F-4D97-AF65-F5344CB8AC3E}">
        <p14:creationId xmlns:p14="http://schemas.microsoft.com/office/powerpoint/2010/main" val="3680372347"/>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10.0.15063.0"/>
  <p:tag name="AS_RELEASE_DATE" val="2017.05.17"/>
  <p:tag name="AS_TITLE" val="Aspose.Slides for .NET 4.0"/>
  <p:tag name="AS_VERSION" val="17.5"/>
</p:tagLst>
</file>

<file path=ppt/theme/theme1.xml><?xml version="1.0" encoding="utf-8"?>
<a:theme xmlns:a="http://schemas.openxmlformats.org/drawingml/2006/main" name="2_Facet">
  <a:themeElements>
    <a:clrScheme name="Custom 4">
      <a:dk1>
        <a:sysClr val="windowText" lastClr="000000"/>
      </a:dk1>
      <a:lt1>
        <a:sysClr val="window" lastClr="FFFFFF"/>
      </a:lt1>
      <a:dk2>
        <a:srgbClr val="848484"/>
      </a:dk2>
      <a:lt2>
        <a:srgbClr val="EBEBEB"/>
      </a:lt2>
      <a:accent1>
        <a:srgbClr val="636363"/>
      </a:accent1>
      <a:accent2>
        <a:srgbClr val="C00000"/>
      </a:accent2>
      <a:accent3>
        <a:srgbClr val="000000"/>
      </a:accent3>
      <a:accent4>
        <a:srgbClr val="932313"/>
      </a:accent4>
      <a:accent5>
        <a:srgbClr val="C42F1A"/>
      </a:accent5>
      <a:accent6>
        <a:srgbClr val="585858"/>
      </a:accent6>
      <a:hlink>
        <a:srgbClr val="C42F1A"/>
      </a:hlink>
      <a:folHlink>
        <a:srgbClr val="C42F1A"/>
      </a:folHlink>
    </a:clrScheme>
    <a:fontScheme name="Facet">
      <a:majorFont>
        <a:latin typeface="Trebuchet MS" panose="020B0603020202020204"/>
        <a:ea typeface="Arial"/>
        <a:cs typeface="Arial"/>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Arial"/>
        <a:cs typeface="Arial"/>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2927</Words>
  <Application>Microsoft Office PowerPoint</Application>
  <PresentationFormat>Widescreen</PresentationFormat>
  <Paragraphs>195</Paragraphs>
  <Slides>26</Slides>
  <Notes>21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Calibri</vt:lpstr>
      <vt:lpstr>Lucida Grande</vt:lpstr>
      <vt:lpstr>Trebuchet MS</vt:lpstr>
      <vt:lpstr>Wingdings 3</vt:lpstr>
      <vt:lpstr>2_Facet</vt:lpstr>
      <vt:lpstr>2021: What Employers Need to Know for the New Year</vt:lpstr>
      <vt:lpstr>AGENDA</vt:lpstr>
      <vt:lpstr>Consolidated Appropriations Act, 2021</vt:lpstr>
      <vt:lpstr>FFCRA Update</vt:lpstr>
      <vt:lpstr>FFCRA Update cont’d</vt:lpstr>
      <vt:lpstr>FFCRA Update cont’d</vt:lpstr>
      <vt:lpstr>FFCRA Update cont’d</vt:lpstr>
      <vt:lpstr>FFCRA Update cont’d</vt:lpstr>
      <vt:lpstr>EEOC Issues Guidance on Employer Vaccine Requirements </vt:lpstr>
      <vt:lpstr>EEOC Issues Guidance on Employer Vaccine Requirements </vt:lpstr>
      <vt:lpstr>EEOC Issues Guidance on Employer Vaccine Requirements </vt:lpstr>
      <vt:lpstr>EEOC Issues Guidance on Employer Vaccine Requirements </vt:lpstr>
      <vt:lpstr>EEOC Issues Guidance on Employer Vaccine Requirements </vt:lpstr>
      <vt:lpstr>EEOC Issues Guidance on Employer Vaccine Requirements </vt:lpstr>
      <vt:lpstr>EEOC Issues Guidance on Employer Vaccine Requirements </vt:lpstr>
      <vt:lpstr>COVID-19 Vaccine Coverage Requirements </vt:lpstr>
      <vt:lpstr>COVID-19 Vaccine Coverage Requirements </vt:lpstr>
      <vt:lpstr>FSA and DCAPs </vt:lpstr>
      <vt:lpstr>Grandfathered Health Plans </vt:lpstr>
      <vt:lpstr>ACA Reporting Update</vt:lpstr>
      <vt:lpstr>ACA Reporting</vt:lpstr>
      <vt:lpstr>ACA Reporting Update</vt:lpstr>
      <vt:lpstr>Federal Agency Enforcement</vt:lpstr>
      <vt:lpstr>MHPAEA Self-Compliance Tool and Enforcement </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2020 Labor &amp; Employment Law  Update</dc:title>
  <dc:creator>Laurie Kuzneski</dc:creator>
  <cp:lastModifiedBy>Laurie Kuzneski</cp:lastModifiedBy>
  <cp:revision>1</cp:revision>
  <dcterms:created xsi:type="dcterms:W3CDTF">2021-01-08T09:48:01Z</dcterms:created>
  <dcterms:modified xsi:type="dcterms:W3CDTF">2021-06-19T19:07:54Z</dcterms:modified>
</cp:coreProperties>
</file>